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7" r:id="rId1"/>
    <p:sldMasterId id="2147483885" r:id="rId2"/>
  </p:sldMasterIdLst>
  <p:notesMasterIdLst>
    <p:notesMasterId r:id="rId73"/>
  </p:notesMasterIdLst>
  <p:sldIdLst>
    <p:sldId id="256" r:id="rId3"/>
    <p:sldId id="257" r:id="rId4"/>
    <p:sldId id="258" r:id="rId5"/>
    <p:sldId id="279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68" r:id="rId17"/>
    <p:sldId id="270" r:id="rId18"/>
    <p:sldId id="280" r:id="rId19"/>
    <p:sldId id="271" r:id="rId20"/>
    <p:sldId id="272" r:id="rId21"/>
    <p:sldId id="274" r:id="rId22"/>
    <p:sldId id="275" r:id="rId23"/>
    <p:sldId id="281" r:id="rId24"/>
    <p:sldId id="282" r:id="rId25"/>
    <p:sldId id="276" r:id="rId26"/>
    <p:sldId id="277" r:id="rId27"/>
    <p:sldId id="273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278" r:id="rId70"/>
    <p:sldId id="324" r:id="rId71"/>
    <p:sldId id="325" r:id="rId7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593" autoAdjust="0"/>
  </p:normalViewPr>
  <p:slideViewPr>
    <p:cSldViewPr snapToGrid="0">
      <p:cViewPr varScale="1">
        <p:scale>
          <a:sx n="82" d="100"/>
          <a:sy n="82" d="100"/>
        </p:scale>
        <p:origin x="69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66DB6-602E-4A00-9989-BC5475026002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EF4339-C7B8-49D4-856C-C721C816F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24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5F497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The lesion generally asymptomatic; biopsy for diagnosis alone may be adequate. Observation may be appropriate if the lesion is minor, but development of any neurological signs or disfigurement would indicate surgical or medical management.</a:t>
            </a:r>
            <a:endParaRPr lang="en-US" sz="105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F3693-58CA-48E4-A5DC-B0B131D8E3B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09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F3693-58CA-48E4-A5DC-B0B131D8E3B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39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A24B74D8-C435-449C-8A7D-39AABC95EC1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76CE6C13-35E2-4139-9ADD-B6E96E85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30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74D8-C435-449C-8A7D-39AABC95EC1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13-35E2-4139-9ADD-B6E96E85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24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74D8-C435-449C-8A7D-39AABC95EC1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13-35E2-4139-9ADD-B6E96E85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49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74D8-C435-449C-8A7D-39AABC95EC1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13-35E2-4139-9ADD-B6E96E85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93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74D8-C435-449C-8A7D-39AABC95EC1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13-35E2-4139-9ADD-B6E96E85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85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74D8-C435-449C-8A7D-39AABC95EC1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13-35E2-4139-9ADD-B6E96E85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4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74D8-C435-449C-8A7D-39AABC95EC1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13-35E2-4139-9ADD-B6E96E85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53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74D8-C435-449C-8A7D-39AABC95EC1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13-35E2-4139-9ADD-B6E96E85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33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74D8-C435-449C-8A7D-39AABC95EC1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13-35E2-4139-9ADD-B6E96E85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96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40BC9-08B9-47B7-900E-D2C432B185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99322C-D616-4788-8307-51E6D6A30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769F4-195A-482B-B766-EDBDA7862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74D8-C435-449C-8A7D-39AABC95EC1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39357-FD0A-4925-8D38-3C5A21DA2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C01AF-0024-4D46-BAFA-5B332E99A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13-35E2-4139-9ADD-B6E96E85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97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0B0F3-B857-43D5-B1CD-D1DA776EB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63BB3-2279-4E7F-9E5D-37972A7D6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BC94F-BC17-4707-81A3-A63591C1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74D8-C435-449C-8A7D-39AABC95EC1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970CA-61CB-4BB9-A8FE-622E6F409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97EB0-6B37-4C2E-ADC8-23BE48343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13-35E2-4139-9ADD-B6E96E85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48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74D8-C435-449C-8A7D-39AABC95EC1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13-35E2-4139-9ADD-B6E96E85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18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EEB0D-2D49-47D5-9CC9-75E8F6718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A2D0D-E571-4876-8D3D-BA0221B06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E9377-76A9-43FD-924A-499B0F204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74D8-C435-449C-8A7D-39AABC95EC1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3A63E-020C-4AA9-A84C-7484FA666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3DBAD-E0F9-4E35-9638-104BE4627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13-35E2-4139-9ADD-B6E96E85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00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805D3-4893-4330-A5DF-F93E206B0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6F958-7309-4374-9323-FAE3BF1BD3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2393C-A6BB-4BF2-A28D-9DB4AB450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C9ABD6-14EB-456E-BFB0-D7BCF43F8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74D8-C435-449C-8A7D-39AABC95EC1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A89DC6-AAE0-43A6-80F6-D5F77C06D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847237-6F59-4215-A5CC-9B9A63E45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13-35E2-4139-9ADD-B6E96E85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903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62E44-3D88-42A4-A0D4-0F415E913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89F28-D2FA-49BF-B0B2-550EBCCC9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7D20E5-F46C-489E-9D81-642A33BBEB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92C4F5-DD34-48AA-8476-1667886009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B8DE80-293E-43E8-AE46-0CA3AEA1F9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21326C-3971-45BF-9BE6-CD46AFE43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74D8-C435-449C-8A7D-39AABC95EC1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D566A4-6559-474C-B17B-B6D040387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1F9E59-35C9-4243-8B6B-A841F8CD6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13-35E2-4139-9ADD-B6E96E85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691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BFCA1-702A-422F-AA87-4F919101B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E305A2-855E-48A6-A9EB-6631497C3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74D8-C435-449C-8A7D-39AABC95EC1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417B7B-2D58-4E15-95CD-C24460F29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05CB67-2312-4896-9FEA-05D0D14F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13-35E2-4139-9ADD-B6E96E85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08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C3B1D7-2E19-485F-97C8-52175B36B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74D8-C435-449C-8A7D-39AABC95EC1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742AE-E22B-4720-9E27-436C5D816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D79F8-1017-4D39-A13F-F0BA3DFC4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13-35E2-4139-9ADD-B6E96E85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86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F3475-2EE7-45A8-ACD6-07219B674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0158F-A353-46BE-833D-2EDF86D9D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049B7-3F78-4A5D-9F35-395C14364C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76F068-F28A-4D2D-A1DD-8042E9AC3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74D8-C435-449C-8A7D-39AABC95EC1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8A2DA-E216-4644-8928-A0953DC2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37AEB-6C73-4F81-9F45-19AD0C0DF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13-35E2-4139-9ADD-B6E96E85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58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3E3A-EC9D-4113-A789-5A1EFBF6A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774C60-9277-4F65-B20D-0B28953FCC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EB146C-C639-4C80-A1FC-9FC7D6605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65E8FA-8A59-41A2-ACEC-043384AEA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74D8-C435-449C-8A7D-39AABC95EC1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1ADCE-9FBE-43A6-9E93-EAC08967C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3F162-0878-4454-ADF9-8D66E3EDE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13-35E2-4139-9ADD-B6E96E85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70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BB2B1-94BF-44CF-8604-A69051E3E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0AD41C-B031-461C-BE82-769EE46237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BD42B-60FB-476A-B059-D8C2CC5A0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74D8-C435-449C-8A7D-39AABC95EC1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1C459-ED61-4341-A05D-33A78305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F2EB5-10BE-4AE6-9C10-FA24D88F2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13-35E2-4139-9ADD-B6E96E85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754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0EE7A3-3D95-4BA8-AC49-D22247006B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59ACB8-C7D9-416F-9E01-83DF768A6E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9DC83-7FD5-49C4-BDC1-6E77993A8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74D8-C435-449C-8A7D-39AABC95EC1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6465D-778F-4CEF-AF5B-ADE2A71B3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55504-5ED6-4657-B8CA-9FF57325C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13-35E2-4139-9ADD-B6E96E85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75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74D8-C435-449C-8A7D-39AABC95EC1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13-35E2-4139-9ADD-B6E96E85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34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74D8-C435-449C-8A7D-39AABC95EC1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13-35E2-4139-9ADD-B6E96E85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091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74D8-C435-449C-8A7D-39AABC95EC1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13-35E2-4139-9ADD-B6E96E85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410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74D8-C435-449C-8A7D-39AABC95EC1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13-35E2-4139-9ADD-B6E96E85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19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74D8-C435-449C-8A7D-39AABC95EC1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13-35E2-4139-9ADD-B6E96E85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86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74D8-C435-449C-8A7D-39AABC95EC1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13-35E2-4139-9ADD-B6E96E85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867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74D8-C435-449C-8A7D-39AABC95EC1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13-35E2-4139-9ADD-B6E96E85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96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A24B74D8-C435-449C-8A7D-39AABC95EC1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76CE6C13-35E2-4139-9ADD-B6E96E85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1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2EB08-DAA2-4DB9-BE66-CF1796EE3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97A23-50A2-423E-9D3F-C1964215A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C9EE9-EA35-4C10-BF26-3F86577EA5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B74D8-C435-449C-8A7D-39AABC95EC1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BA247-357B-4A87-AE7C-787F974DF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FDBA1-DB5D-4A8C-8E04-1DBD59B9B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E6C13-35E2-4139-9ADD-B6E96E85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31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60D9F19-684F-432F-9AB0-AE2E475FE4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4450" y="4377330"/>
            <a:ext cx="8825658" cy="8614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Dr. Bayad J. Mahmood</a:t>
            </a:r>
          </a:p>
          <a:p>
            <a:r>
              <a:rPr lang="en-US" dirty="0">
                <a:solidFill>
                  <a:schemeClr val="bg1"/>
                </a:solidFill>
              </a:rPr>
              <a:t>Board certified maxillofacial surgeon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FE1225-2F4E-4EEF-9F31-5544E6B5DB5D}"/>
              </a:ext>
            </a:extLst>
          </p:cNvPr>
          <p:cNvSpPr/>
          <p:nvPr/>
        </p:nvSpPr>
        <p:spPr>
          <a:xfrm>
            <a:off x="1314450" y="1281828"/>
            <a:ext cx="947547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latin typeface="Algerian" panose="04020705040A02060702" pitchFamily="82" charset="0"/>
              </a:rPr>
              <a:t>Bone Diseases</a:t>
            </a:r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latin typeface="Algerian" panose="04020705040A02060702" pitchFamily="82" charset="0"/>
              </a:rPr>
              <a:t>                                                              </a:t>
            </a:r>
            <a:b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latin typeface="Algerian" panose="04020705040A02060702" pitchFamily="82" charset="0"/>
              </a:rPr>
            </a:br>
            <a:r>
              <a:rPr lang="en-US" sz="72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latin typeface="Algerian" panose="04020705040A02060702" pitchFamily="82" charset="0"/>
              </a:rPr>
              <a:t> </a:t>
            </a:r>
            <a:endParaRPr 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46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A67AB-A1FA-4143-B8C6-18EF3A3A4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Osteomyelitis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4C4FE1-E3A1-4447-8E7E-9E2D119661E1}"/>
              </a:ext>
            </a:extLst>
          </p:cNvPr>
          <p:cNvSpPr/>
          <p:nvPr/>
        </p:nvSpPr>
        <p:spPr>
          <a:xfrm>
            <a:off x="1524000" y="2611945"/>
            <a:ext cx="89507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is inflammation of the medullary cavity of a bone caused by an infection. It is seen particularly in those patients whose defense mechanism against infection is compromised because of local or systemic factors.</a:t>
            </a:r>
            <a:endParaRPr lang="en-US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71950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CF484-1319-4F3C-A0DA-7F38B0E95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b="1" i="1" u="sng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Acute Osteomyelitis</a:t>
            </a:r>
            <a:r>
              <a:rPr lang="en-US" u="sng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:    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5D985E-635B-4D24-BA81-83A570E7AD77}"/>
              </a:ext>
            </a:extLst>
          </p:cNvPr>
          <p:cNvSpPr/>
          <p:nvPr/>
        </p:nvSpPr>
        <p:spPr>
          <a:xfrm>
            <a:off x="838200" y="2653463"/>
            <a:ext cx="105156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marR="4445" indent="-3175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Arial Narrow" panose="020B0606020202030204" pitchFamily="34" charset="0"/>
                <a:ea typeface="Times New Roman" panose="02020603050405020304" pitchFamily="18" charset="0"/>
              </a:rPr>
              <a:t>It’s also called acute pyogenic osteomyelitis because the pyogenic bacteria which cause the disease are </a:t>
            </a:r>
            <a:r>
              <a:rPr lang="en-US" sz="28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similar </a:t>
            </a:r>
            <a:r>
              <a:rPr lang="en-US" sz="2800" dirty="0">
                <a:latin typeface="Arial Narrow" panose="020B0606020202030204" pitchFamily="34" charset="0"/>
                <a:ea typeface="Times New Roman" panose="02020603050405020304" pitchFamily="18" charset="0"/>
              </a:rPr>
              <a:t>to those causing odontogenic infections. </a:t>
            </a:r>
          </a:p>
          <a:p>
            <a:pPr marL="4445" marR="4445" indent="141605" algn="just">
              <a:spcBef>
                <a:spcPts val="0"/>
              </a:spcBef>
              <a:spcAft>
                <a:spcPts val="0"/>
              </a:spcAft>
            </a:pPr>
            <a:endParaRPr lang="en-US" sz="28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3175" marR="4445" indent="-3175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Arial Narrow" panose="020B0606020202030204" pitchFamily="34" charset="0"/>
                <a:ea typeface="Times New Roman" panose="02020603050405020304" pitchFamily="18" charset="0"/>
              </a:rPr>
              <a:t>The bacteria which responsible for the infection includes </a:t>
            </a:r>
            <a:r>
              <a:rPr lang="en-US" sz="28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streptococci, anaerobic cocci such as </a:t>
            </a:r>
            <a:r>
              <a:rPr lang="en-US" sz="2800" dirty="0" err="1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Peptostrepto</a:t>
            </a:r>
            <a:r>
              <a:rPr lang="en-US" sz="28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coccus,gram</a:t>
            </a:r>
            <a:r>
              <a:rPr lang="en-US" sz="28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-negative rods such as  Fusobacterium and </a:t>
            </a:r>
            <a:r>
              <a:rPr lang="en-US" sz="2800" dirty="0" err="1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Prevotella</a:t>
            </a:r>
            <a:r>
              <a:rPr lang="en-US" sz="28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.</a:t>
            </a:r>
          </a:p>
          <a:p>
            <a:pPr marL="3175" marR="4445" indent="-3175" algn="just">
              <a:spcBef>
                <a:spcPts val="0"/>
              </a:spcBef>
              <a:spcAft>
                <a:spcPts val="0"/>
              </a:spcAft>
            </a:pPr>
            <a:endParaRPr lang="en-US" sz="28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3175" marR="4445" indent="-3175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Arial Narrow" panose="020B0606020202030204" pitchFamily="34" charset="0"/>
                <a:ea typeface="Times New Roman" panose="02020603050405020304" pitchFamily="18" charset="0"/>
              </a:rPr>
              <a:t>The disease usually occur after </a:t>
            </a:r>
            <a:r>
              <a:rPr lang="en-US" sz="28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trauma </a:t>
            </a:r>
            <a:r>
              <a:rPr lang="en-US" sz="2800" dirty="0">
                <a:latin typeface="Arial Narrow" panose="020B0606020202030204" pitchFamily="34" charset="0"/>
                <a:ea typeface="Times New Roman" panose="02020603050405020304" pitchFamily="18" charset="0"/>
              </a:rPr>
              <a:t>or </a:t>
            </a:r>
            <a:r>
              <a:rPr lang="en-US" sz="28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spread of  odontogenic infection</a:t>
            </a:r>
            <a:r>
              <a:rPr lang="en-US" sz="2800" dirty="0">
                <a:latin typeface="Arial Narrow" panose="020B0606020202030204" pitchFamily="34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849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575FAE-174D-44B7-B0E4-5865A91BDC07}"/>
              </a:ext>
            </a:extLst>
          </p:cNvPr>
          <p:cNvSpPr/>
          <p:nvPr/>
        </p:nvSpPr>
        <p:spPr>
          <a:xfrm>
            <a:off x="253225" y="2569428"/>
            <a:ext cx="68905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Severe deep seated pain with tenderness and swelling in the affected area.  </a:t>
            </a:r>
          </a:p>
          <a:p>
            <a:pPr marL="514350" indent="-514350" algn="just">
              <a:buAutoNum type="arabicPeriod"/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mandible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 is affected more frequently than the maxilla. </a:t>
            </a:r>
          </a:p>
          <a:p>
            <a:pPr marL="514350" indent="-514350" algn="just">
              <a:buAutoNum type="arabicPeriod"/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An important symptom is a developing </a:t>
            </a:r>
            <a:r>
              <a:rPr lang="en-US" sz="2400" dirty="0">
                <a:solidFill>
                  <a:srgbClr val="00B05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numbness 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over the lip and chin as a result of inferior alveolar nerve involvement .</a:t>
            </a:r>
          </a:p>
          <a:p>
            <a:pPr marL="514350" indent="-514350" algn="just">
              <a:buAutoNum type="arabicPeriod"/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The patient give a </a:t>
            </a:r>
            <a:r>
              <a:rPr lang="en-US" sz="2400" dirty="0">
                <a:solidFill>
                  <a:srgbClr val="00B0F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history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 of trauma or dental infection. </a:t>
            </a:r>
          </a:p>
          <a:p>
            <a:pPr marL="514350" indent="-514350" algn="just">
              <a:buAutoNum type="arabicPeriod"/>
            </a:pPr>
            <a:r>
              <a:rPr lang="en-US" sz="2400" dirty="0">
                <a:solidFill>
                  <a:srgbClr val="00B0F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Pus formation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 and </a:t>
            </a:r>
            <a:r>
              <a:rPr lang="en-US" sz="2400" dirty="0">
                <a:solidFill>
                  <a:srgbClr val="00B0F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lymphadenopathy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 in addition to general manifestation like </a:t>
            </a:r>
            <a:r>
              <a:rPr lang="en-US" sz="2400" dirty="0">
                <a:solidFill>
                  <a:srgbClr val="00B0F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fever</a:t>
            </a:r>
            <a:r>
              <a:rPr lang="en-US" sz="1600" dirty="0">
                <a:latin typeface="Arial Narrow" panose="020B0606020202030204" pitchFamily="34" charset="0"/>
                <a:ea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0A7C5C-9158-435C-B9FB-74A9B4A0ECAA}"/>
              </a:ext>
            </a:extLst>
          </p:cNvPr>
          <p:cNvSpPr/>
          <p:nvPr/>
        </p:nvSpPr>
        <p:spPr>
          <a:xfrm>
            <a:off x="793049" y="889754"/>
            <a:ext cx="39536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Clinical features: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AutoShape 2" descr="Image result for Acute Osteomyelitis jaw">
            <a:extLst>
              <a:ext uri="{FF2B5EF4-FFF2-40B4-BE49-F238E27FC236}">
                <a16:creationId xmlns:a16="http://schemas.microsoft.com/office/drawing/2014/main" id="{0025A2DC-5384-415C-9B4B-460A9C08B2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71EF95-6E3D-4B03-8297-B77643A6F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071" y="2700776"/>
            <a:ext cx="4567704" cy="360096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556059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0C559-3CA0-4884-AC40-283285873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70" y="30936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Management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2425E4-4764-4572-A1EC-152469DC2DB9}"/>
              </a:ext>
            </a:extLst>
          </p:cNvPr>
          <p:cNvSpPr/>
          <p:nvPr/>
        </p:nvSpPr>
        <p:spPr>
          <a:xfrm>
            <a:off x="307680" y="2258973"/>
            <a:ext cx="770475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Benzylpenicillin or clindamycin and metronidazole 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are normally started and altered as necessary according to the results of pus sensitivity testing. 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The patient may require 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hospital admission 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for 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incision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 and 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drainage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 with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irrigation 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of the area. 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Removing obviously 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non vital teeth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 in the area of the infection is essential in the treatment. 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For 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acute osteomyelitis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 that results from 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jaw fracture</a:t>
            </a:r>
            <a:r>
              <a:rPr lang="en-US" sz="14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EODNMH+TimesNewRoman"/>
              </a:rPr>
              <a:t>, 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wires or bone plates that may have been used to stabilize a fracture in the area, or any obviously loose pieces of bone.</a:t>
            </a:r>
            <a:endParaRPr lang="en-US" sz="20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Antibiotics should be continued for at least 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4 weeks 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after control of the acute infection.</a:t>
            </a:r>
            <a:endParaRPr lang="en-US" sz="20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C2BEA7-AE17-4146-85E4-B4601829B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861310"/>
            <a:ext cx="32385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33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4F03E-C009-49AB-BD92-33DBCE9A4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746" y="641726"/>
            <a:ext cx="10515600" cy="1325563"/>
          </a:xfrm>
        </p:spPr>
        <p:txBody>
          <a:bodyPr/>
          <a:lstStyle/>
          <a:p>
            <a:r>
              <a:rPr lang="en-US" i="1" u="sng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b="1" i="1" u="sng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Chronic osteomyelitis                                                                        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104BA6-21F7-491B-9962-A6D97E45EEB2}"/>
              </a:ext>
            </a:extLst>
          </p:cNvPr>
          <p:cNvSpPr/>
          <p:nvPr/>
        </p:nvSpPr>
        <p:spPr>
          <a:xfrm>
            <a:off x="645934" y="2493069"/>
            <a:ext cx="1014398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Usually developed from 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untreated acute osteomyelitis 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or 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low grade infection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, also other conditions may predispose to the development of the diseases like 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diabetes or long-term </a:t>
            </a:r>
            <a:r>
              <a:rPr lang="en-US" sz="2400" dirty="0" err="1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corticosteriod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 use and bone abnormalities such as 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Paget's disease or </a:t>
            </a:r>
            <a:r>
              <a:rPr lang="en-US" sz="2400" dirty="0" err="1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cemento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-osseous dysplasia.  </a:t>
            </a:r>
            <a:endParaRPr lang="en-US" sz="2000" dirty="0">
              <a:solidFill>
                <a:srgbClr val="0070C0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n-US" sz="16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 </a:t>
            </a:r>
            <a:endParaRPr lang="en-US" sz="1400" dirty="0">
              <a:solidFill>
                <a:srgbClr val="0070C0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122" name="Picture 2" descr="Image result for Chronic osteomyelitis jaw">
            <a:extLst>
              <a:ext uri="{FF2B5EF4-FFF2-40B4-BE49-F238E27FC236}">
                <a16:creationId xmlns:a16="http://schemas.microsoft.com/office/drawing/2014/main" id="{3C783179-2307-49C2-99A6-816566B77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29"/>
          <a:stretch/>
        </p:blipFill>
        <p:spPr bwMode="auto">
          <a:xfrm>
            <a:off x="2514600" y="3982403"/>
            <a:ext cx="7740015" cy="272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840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A59C0-EDD0-48FB-B43B-D0748A2B4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Clinical features: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606E35-90F4-4A50-BE00-D926D2370526}"/>
              </a:ext>
            </a:extLst>
          </p:cNvPr>
          <p:cNvSpPr/>
          <p:nvPr/>
        </p:nvSpPr>
        <p:spPr>
          <a:xfrm>
            <a:off x="826770" y="3164874"/>
            <a:ext cx="640842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76225" algn="l"/>
              </a:tabLst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Pain and swelling is less severing than in acute form of the disease.</a:t>
            </a:r>
            <a:endParaRPr lang="en-US" sz="20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76225" algn="l"/>
              </a:tabLst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Pus discharge from the skin or oral mucosa.</a:t>
            </a:r>
            <a:endParaRPr lang="en-US" sz="20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76225" algn="l"/>
              </a:tabLst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Mandible is enlarging due to bone deposition.</a:t>
            </a:r>
            <a:endParaRPr lang="en-US" sz="20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76225" algn="l"/>
              </a:tabLst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Sensation of the lower lip is intact</a:t>
            </a:r>
            <a:endParaRPr lang="en-US" sz="2400" dirty="0">
              <a:latin typeface="Arial Narrow" panose="020B0606020202030204" pitchFamily="34" charset="0"/>
            </a:endParaRPr>
          </a:p>
        </p:txBody>
      </p:sp>
      <p:pic>
        <p:nvPicPr>
          <p:cNvPr id="5" name="Picture 2" descr="Image result for Chronic osteomyelitis jaw">
            <a:extLst>
              <a:ext uri="{FF2B5EF4-FFF2-40B4-BE49-F238E27FC236}">
                <a16:creationId xmlns:a16="http://schemas.microsoft.com/office/drawing/2014/main" id="{68B78A2D-02CC-474B-8F0D-6567333C10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06" b="40229"/>
          <a:stretch/>
        </p:blipFill>
        <p:spPr bwMode="auto">
          <a:xfrm>
            <a:off x="8732520" y="2325053"/>
            <a:ext cx="2823211" cy="440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297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AF6AC6-DA8E-4939-8410-D749EE95B6C3}"/>
              </a:ext>
            </a:extLst>
          </p:cNvPr>
          <p:cNvSpPr/>
          <p:nvPr/>
        </p:nvSpPr>
        <p:spPr>
          <a:xfrm>
            <a:off x="655716" y="2765873"/>
            <a:ext cx="5985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Irregular radio-opaque areas (sequestra) surrounded by radiolucencies are visible (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moth eaten appearance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A late sign of chronic osteomyelitis is radiological evidence of 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periosteal new bone 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at 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the lower border of the mandible 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or 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above the buccal or lingual cortices.</a:t>
            </a:r>
            <a:endParaRPr lang="en-US" sz="2000" dirty="0">
              <a:solidFill>
                <a:srgbClr val="0070C0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3D7CCC-0091-4A08-A1DA-1DBD5A6106B2}"/>
              </a:ext>
            </a:extLst>
          </p:cNvPr>
          <p:cNvSpPr/>
          <p:nvPr/>
        </p:nvSpPr>
        <p:spPr>
          <a:xfrm>
            <a:off x="655716" y="878324"/>
            <a:ext cx="47769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7625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Radiographic features: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6" name="Picture 2" descr="Image result for squestra osteomyelitis jaw">
            <a:extLst>
              <a:ext uri="{FF2B5EF4-FFF2-40B4-BE49-F238E27FC236}">
                <a16:creationId xmlns:a16="http://schemas.microsoft.com/office/drawing/2014/main" id="{70640A8C-CCA1-4467-8291-A57A7B05F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5" t="2600" r="1408" b="13399"/>
          <a:stretch/>
        </p:blipFill>
        <p:spPr bwMode="auto">
          <a:xfrm>
            <a:off x="7338060" y="2502983"/>
            <a:ext cx="4617720" cy="430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069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31F35-0BA3-4127-A066-EDAAFAF29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3C65A-70FA-4DBE-8E13-9DB6F1250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BA787E-6CE0-46DB-93D1-66E9E087F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185737"/>
            <a:ext cx="1156335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48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D71D2-04BF-49B2-BC05-2B54406C7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78" y="40550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Treatment: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777DF7-01F4-4F86-9A8D-241B5FF3A89F}"/>
              </a:ext>
            </a:extLst>
          </p:cNvPr>
          <p:cNvSpPr/>
          <p:nvPr/>
        </p:nvSpPr>
        <p:spPr>
          <a:xfrm>
            <a:off x="637478" y="2355631"/>
            <a:ext cx="97523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u="sng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Before treatment of chronic osteomyelitis the following should be done:</a:t>
            </a:r>
            <a:endParaRPr lang="en-US" sz="2000" u="sng" dirty="0">
              <a:solidFill>
                <a:srgbClr val="002060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 *Biopsy: because some bone tumor give the same pictures of the disease.</a:t>
            </a:r>
            <a:endParaRPr lang="en-US" sz="20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342900" indent="-342900" algn="just"/>
            <a:r>
              <a:rPr lang="en-US" sz="240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 *Culture and sensitivity test: to determine the type of the bacteria and microorganism. </a:t>
            </a:r>
            <a:endParaRPr lang="en-US" sz="20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7D07E9-B4B0-4B9C-ACFC-4C71E8435AFD}"/>
              </a:ext>
            </a:extLst>
          </p:cNvPr>
          <p:cNvSpPr/>
          <p:nvPr/>
        </p:nvSpPr>
        <p:spPr>
          <a:xfrm>
            <a:off x="637478" y="4318135"/>
            <a:ext cx="79921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The management of chronic osteomyelitis is usually surgical and medical as following : </a:t>
            </a:r>
            <a:endParaRPr lang="en-US" sz="2200" b="1" dirty="0">
              <a:solidFill>
                <a:schemeClr val="accent1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r>
              <a:rPr lang="en-US" sz="2200" dirty="0">
                <a:latin typeface="Arial Narrow" panose="020B0606020202030204" pitchFamily="34" charset="0"/>
                <a:ea typeface="Times New Roman" panose="02020603050405020304" pitchFamily="18" charset="0"/>
              </a:rPr>
              <a:t>1-Surgical drainage of pus and removal of the sequestra (sequestrectomy).</a:t>
            </a:r>
            <a:endParaRPr lang="en-US" sz="22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r>
              <a:rPr lang="en-US" sz="2200" dirty="0">
                <a:latin typeface="Arial Narrow" panose="020B0606020202030204" pitchFamily="34" charset="0"/>
                <a:ea typeface="Times New Roman" panose="02020603050405020304" pitchFamily="18" charset="0"/>
              </a:rPr>
              <a:t>2-Excision of the external sinuses with irrigation of the area.</a:t>
            </a:r>
            <a:endParaRPr lang="en-US" sz="22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r>
              <a:rPr lang="en-US" sz="2200" dirty="0">
                <a:latin typeface="Arial Narrow" panose="020B0606020202030204" pitchFamily="34" charset="0"/>
                <a:ea typeface="Times New Roman" panose="02020603050405020304" pitchFamily="18" charset="0"/>
              </a:rPr>
              <a:t>3-Bone saucerization .</a:t>
            </a:r>
            <a:endParaRPr lang="en-US" sz="22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r>
              <a:rPr lang="en-US" sz="2200" dirty="0">
                <a:latin typeface="Arial Narrow" panose="020B0606020202030204" pitchFamily="34" charset="0"/>
                <a:ea typeface="Times New Roman" panose="02020603050405020304" pitchFamily="18" charset="0"/>
              </a:rPr>
              <a:t>4-Antibiotics coverage like acute form.</a:t>
            </a:r>
            <a:endParaRPr lang="en-US" sz="22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FAA72-0E39-4F00-B890-09BA92B04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8629" y="4279827"/>
            <a:ext cx="2582482" cy="22002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41810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7D589-4AB6-4D9A-AB7D-7DD2635CF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17" y="510090"/>
            <a:ext cx="10515600" cy="1325563"/>
          </a:xfrm>
        </p:spPr>
        <p:txBody>
          <a:bodyPr/>
          <a:lstStyle/>
          <a:p>
            <a:r>
              <a:rPr lang="en-US" b="1" i="1" u="sng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*Osteoradionecrosis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BD2D1E-0DCB-47FA-B1DC-4723AAC8BA93}"/>
              </a:ext>
            </a:extLst>
          </p:cNvPr>
          <p:cNvSpPr/>
          <p:nvPr/>
        </p:nvSpPr>
        <p:spPr>
          <a:xfrm>
            <a:off x="304707" y="2312214"/>
            <a:ext cx="7524843" cy="4624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marR="0" indent="-342900" algn="just">
              <a:spcBef>
                <a:spcPts val="47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One of the most severe and complicating 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sequelae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 of radiotherapy for patients with head and neck cancer is osteoradionecrosis. </a:t>
            </a:r>
          </a:p>
          <a:p>
            <a:pPr marL="365760" marR="0" indent="-342900" algn="just">
              <a:spcBef>
                <a:spcPts val="47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Basically, osteoradionecrosis is 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devitalization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 of the bone by cancericidal doses of radiation. </a:t>
            </a:r>
          </a:p>
          <a:p>
            <a:pPr marL="365760" marR="0" indent="-342900" algn="just">
              <a:spcBef>
                <a:spcPts val="47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The bone within the radiation beam becomes virtually non vital from an 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endarteritis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 that results in elimination of the fine vasculature within the bone. </a:t>
            </a:r>
          </a:p>
          <a:p>
            <a:pPr marL="365760" marR="0" indent="-342900" algn="just">
              <a:spcBef>
                <a:spcPts val="47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The turnover rate of any remaining viable bone is slowed to the point of being ineffective in self-repair. The continual process of remodeling normally found in bone does not occur. </a:t>
            </a:r>
            <a:endParaRPr lang="en-US" sz="20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AC955B-1682-43F8-9F46-A8726CA65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160" y="2905124"/>
            <a:ext cx="384333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7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58972-EC78-4323-9F0E-B9505C724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69" y="488394"/>
            <a:ext cx="10972800" cy="1143000"/>
          </a:xfrm>
        </p:spPr>
        <p:txBody>
          <a:bodyPr/>
          <a:lstStyle/>
          <a:p>
            <a:r>
              <a:rPr lang="en-US" b="1" u="sng" dirty="0">
                <a:solidFill>
                  <a:srgbClr val="FFFF00"/>
                </a:solidFill>
                <a:latin typeface="Algerian" panose="04020705040A02060702" pitchFamily="82" charset="0"/>
              </a:rPr>
              <a:t>Introduction</a:t>
            </a:r>
            <a:endParaRPr lang="en-US" dirty="0"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98F60B-D9DF-4779-84AA-ABB6712BBAE4}"/>
              </a:ext>
            </a:extLst>
          </p:cNvPr>
          <p:cNvSpPr/>
          <p:nvPr/>
        </p:nvSpPr>
        <p:spPr>
          <a:xfrm>
            <a:off x="536369" y="2480478"/>
            <a:ext cx="11119262" cy="40318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 order to understand the pathology of the diseases affecting the human bones we should remember the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histology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composition of the bones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Generally bone diseases results form: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Defects or disturbances in the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cells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of the bone including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osteocyte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osteoblast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osteoclast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Disturbance in the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absorption or metabolism of calcium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Inadequate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blood supply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to the boney tissues.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As the bone contains the bone marrow so diseases of the bone may affect or interfere with bone marrow functions.  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970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E4D62-8F14-4D1A-9972-16F1FE70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Clinical features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1AF785-D02C-4FCA-8F8E-75B030B8EF13}"/>
              </a:ext>
            </a:extLst>
          </p:cNvPr>
          <p:cNvSpPr/>
          <p:nvPr/>
        </p:nvSpPr>
        <p:spPr>
          <a:xfrm>
            <a:off x="596755" y="2822049"/>
            <a:ext cx="709563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A reduction in vascularity, secondary to endarteritis obliterans, and damage to osteocytes as a consequence of ionizing radiotherapy can result in radiation-associated osteomyelitis or osteoradionecrosis.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The mandible is</a:t>
            </a:r>
            <a:r>
              <a:rPr lang="en-US" sz="200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much more commonly affected than the maxilla.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Pain may be severe and there may be pyrexia.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The overlying oral mucosa often appears pale because of radiation damage. </a:t>
            </a:r>
            <a:endParaRPr lang="en-US" sz="20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A66310-BCC9-4593-97AA-0C1699813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7997" y="3125747"/>
            <a:ext cx="3745231" cy="280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17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73376-ADE2-4DA1-A25C-6DE80755F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Management: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742D75-65E0-4554-AAF0-97FA301F916C}"/>
              </a:ext>
            </a:extLst>
          </p:cNvPr>
          <p:cNvSpPr/>
          <p:nvPr/>
        </p:nvSpPr>
        <p:spPr>
          <a:xfrm>
            <a:off x="771386" y="2810828"/>
            <a:ext cx="10169912" cy="3606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2200" b="1" dirty="0">
                <a:latin typeface="Arial Narrow" panose="020B0606020202030204" pitchFamily="34" charset="0"/>
              </a:rPr>
              <a:t>Prevention</a:t>
            </a:r>
            <a:r>
              <a:rPr lang="en-US" sz="2200" dirty="0">
                <a:latin typeface="Arial Narrow" panose="020B0606020202030204" pitchFamily="34" charset="0"/>
              </a:rPr>
              <a:t> of osteoradionecrosis is vital. Patients who require radiotherapy for the management of head and neck malignancy should ideally have teeth of doubtful prognosis extracted at </a:t>
            </a:r>
            <a:r>
              <a:rPr lang="en-US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least 6 weeks </a:t>
            </a:r>
            <a:r>
              <a:rPr lang="en-US" sz="2200" dirty="0">
                <a:latin typeface="Arial Narrow" panose="020B0606020202030204" pitchFamily="34" charset="0"/>
              </a:rPr>
              <a:t>prior to treatment.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200" dirty="0">
                <a:latin typeface="Arial Narrow" panose="020B0606020202030204" pitchFamily="34" charset="0"/>
              </a:rPr>
              <a:t>When </a:t>
            </a:r>
            <a:r>
              <a:rPr lang="en-US" sz="2200" b="1" dirty="0">
                <a:latin typeface="Arial Narrow" panose="020B0606020202030204" pitchFamily="34" charset="0"/>
              </a:rPr>
              <a:t>extraction</a:t>
            </a:r>
            <a:r>
              <a:rPr lang="en-US" sz="2200" dirty="0">
                <a:latin typeface="Arial Narrow" panose="020B0606020202030204" pitchFamily="34" charset="0"/>
              </a:rPr>
              <a:t> of teeth is required in patients </a:t>
            </a:r>
            <a:r>
              <a:rPr lang="en-US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who have had </a:t>
            </a:r>
            <a:r>
              <a:rPr lang="en-US" sz="2200" dirty="0">
                <a:latin typeface="Arial Narrow" panose="020B0606020202030204" pitchFamily="34" charset="0"/>
              </a:rPr>
              <a:t>radiotherapy to the jaws, a specialist opinion should be considered .The  management of is similar to osteomyelitis.</a:t>
            </a:r>
            <a:r>
              <a:rPr lang="en-US" sz="2200" dirty="0">
                <a:effectLst/>
                <a:latin typeface="Arial Narrow" panose="020B0606020202030204" pitchFamily="34" charset="0"/>
                <a:cs typeface="FAHLCO+TimesNewRoman"/>
              </a:rPr>
              <a:t> </a:t>
            </a:r>
            <a:endParaRPr lang="en-US" sz="2200" dirty="0">
              <a:effectLst/>
              <a:latin typeface="Arial Narrow" panose="020B0606020202030204" pitchFamily="34" charset="0"/>
            </a:endParaRPr>
          </a:p>
          <a:p>
            <a:pPr marL="461645" marR="0" indent="-457200" algn="just">
              <a:spcBef>
                <a:spcPts val="505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dirty="0">
                <a:latin typeface="Arial Narrow" panose="020B0606020202030204" pitchFamily="34" charset="0"/>
              </a:rPr>
              <a:t>Only occasionally systemic antibiotics are necessary, because osteoradionecrosis </a:t>
            </a:r>
            <a:r>
              <a:rPr lang="en-US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is not an infection </a:t>
            </a:r>
            <a:r>
              <a:rPr lang="en-US" sz="2200" dirty="0">
                <a:latin typeface="Arial Narrow" panose="020B0606020202030204" pitchFamily="34" charset="0"/>
              </a:rPr>
              <a:t>of the bone but rather a non healing hypoxic wound.</a:t>
            </a:r>
            <a:r>
              <a:rPr lang="en-US" sz="2200" baseline="30000" dirty="0">
                <a:latin typeface="Arial Narrow" panose="020B0606020202030204" pitchFamily="34" charset="0"/>
              </a:rPr>
              <a:t> </a:t>
            </a:r>
          </a:p>
          <a:p>
            <a:pPr marL="461645" marR="0" indent="-457200" algn="just">
              <a:spcBef>
                <a:spcPts val="505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dirty="0">
                <a:latin typeface="Arial Narrow" panose="020B0606020202030204" pitchFamily="34" charset="0"/>
              </a:rPr>
              <a:t>Because of the decreased vascularity of the tissues, </a:t>
            </a:r>
            <a:r>
              <a:rPr lang="en-US" sz="2200" b="1" dirty="0">
                <a:latin typeface="Arial Narrow" panose="020B0606020202030204" pitchFamily="34" charset="0"/>
              </a:rPr>
              <a:t>systemic antibiotics</a:t>
            </a:r>
            <a:r>
              <a:rPr lang="en-US" sz="2200" dirty="0">
                <a:latin typeface="Arial Narrow" panose="020B0606020202030204" pitchFamily="34" charset="0"/>
              </a:rPr>
              <a:t> do not gain access to the area to perform the function for which they are intended. However, in </a:t>
            </a:r>
            <a:r>
              <a:rPr lang="en-US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acute secondary infections</a:t>
            </a:r>
            <a:r>
              <a:rPr lang="en-US" sz="2200" dirty="0">
                <a:latin typeface="Arial Narrow" panose="020B0606020202030204" pitchFamily="34" charset="0"/>
              </a:rPr>
              <a:t>, antibiotics may be useful to help prevent spread of the infection. </a:t>
            </a:r>
          </a:p>
        </p:txBody>
      </p:sp>
    </p:spTree>
    <p:extLst>
      <p:ext uri="{BB962C8B-B14F-4D97-AF65-F5344CB8AC3E}">
        <p14:creationId xmlns:p14="http://schemas.microsoft.com/office/powerpoint/2010/main" val="3601480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169B3-3AC5-4FC8-9403-AD4464A3B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874" y="2809240"/>
            <a:ext cx="10663666" cy="3416300"/>
          </a:xfrm>
        </p:spPr>
        <p:txBody>
          <a:bodyPr>
            <a:normAutofit lnSpcReduction="10000"/>
          </a:bodyPr>
          <a:lstStyle/>
          <a:p>
            <a:pPr marL="457200" indent="-457200" algn="just">
              <a:spcBef>
                <a:spcPts val="505"/>
              </a:spcBef>
              <a:buFont typeface="+mj-lt"/>
              <a:buAutoNum type="arabicPeriod" startAt="4"/>
            </a:pPr>
            <a:r>
              <a:rPr lang="en-US" sz="2400" dirty="0">
                <a:latin typeface="Arial Narrow" panose="020B0606020202030204" pitchFamily="34" charset="0"/>
              </a:rPr>
              <a:t>Any loose sequestra are removed, but 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</a:rPr>
              <a:t>no attempt is made </a:t>
            </a:r>
            <a:r>
              <a:rPr lang="en-US" sz="2400" dirty="0">
                <a:latin typeface="Arial Narrow" panose="020B0606020202030204" pitchFamily="34" charset="0"/>
              </a:rPr>
              <a:t>initially to close the soft tissues over the exposed bone. </a:t>
            </a:r>
          </a:p>
          <a:p>
            <a:pPr marL="457200" indent="-457200" algn="just">
              <a:spcBef>
                <a:spcPts val="505"/>
              </a:spcBef>
              <a:buFont typeface="+mj-lt"/>
              <a:buAutoNum type="arabicPeriod" startAt="4"/>
            </a:pPr>
            <a:r>
              <a:rPr lang="en-US" sz="2400" dirty="0">
                <a:latin typeface="Arial Narrow" panose="020B0606020202030204" pitchFamily="34" charset="0"/>
              </a:rPr>
              <a:t>Most wounds 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</a:rPr>
              <a:t>smaller than 1 cm </a:t>
            </a:r>
            <a:r>
              <a:rPr lang="en-US" sz="2400" dirty="0">
                <a:latin typeface="Arial Narrow" panose="020B0606020202030204" pitchFamily="34" charset="0"/>
              </a:rPr>
              <a:t>eventually heal, although it may take weeks to months. </a:t>
            </a:r>
          </a:p>
          <a:p>
            <a:pPr marL="461645" indent="-457200" algn="just">
              <a:spcBef>
                <a:spcPts val="0"/>
              </a:spcBef>
              <a:buFont typeface="+mj-lt"/>
              <a:buAutoNum type="arabicPeriod" startAt="4"/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For non healing wounds or extensive areas of osteoradionecrosis, surgical intervention may be indicated. In this instance 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resection 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of the exposed bone to the margin of unexposed bone and primary soft tissue closure can be attempted. This is successful in many cases. </a:t>
            </a:r>
          </a:p>
          <a:p>
            <a:pPr marL="461645" indent="-457200" algn="just">
              <a:spcBef>
                <a:spcPts val="0"/>
              </a:spcBef>
              <a:buFont typeface="+mj-lt"/>
              <a:buAutoNum type="arabicPeriod" startAt="4"/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Greatly improved results have recently been obtained by the use of 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hyperbaric oxygen therapy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 in conjunction with surgical intervention.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248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4AAF2-1126-4D30-A9FB-1F8D482E6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6E47E8-8865-49AD-B968-CCFDB7038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00" y="151416"/>
            <a:ext cx="11285262" cy="3632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B94211-C370-48EC-8BE6-04F75CE02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00" y="3783667"/>
            <a:ext cx="6924212" cy="29222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CAF9AC-1B5D-4C2E-ACA6-48DE00CC0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757" y="3887517"/>
            <a:ext cx="2575342" cy="281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76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1A299-A947-436B-8E10-046A59EDE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u="sng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*Garre's osteomyelitis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4D6A1D-122B-44C4-9C23-813CDB3E1001}"/>
              </a:ext>
            </a:extLst>
          </p:cNvPr>
          <p:cNvSpPr/>
          <p:nvPr/>
        </p:nvSpPr>
        <p:spPr>
          <a:xfrm>
            <a:off x="370703" y="2525398"/>
            <a:ext cx="79206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Chronic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 osteomyelitis with 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proliferative periostitis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, formerly known as </a:t>
            </a:r>
            <a:r>
              <a:rPr lang="en-US" sz="2400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Garré’s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 osteomyelitis, is characterized by the 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formation of new bone beneath the periosteum 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at the surface of the cortex, which covers an inflammatory</a:t>
            </a:r>
            <a:r>
              <a:rPr lang="en-US" sz="2000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area 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Common pathogens include </a:t>
            </a:r>
            <a:r>
              <a:rPr lang="en-US" sz="2400" dirty="0">
                <a:solidFill>
                  <a:srgbClr val="00B05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staphylococci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 and </a:t>
            </a:r>
            <a:r>
              <a:rPr lang="en-US" sz="2400" dirty="0">
                <a:solidFill>
                  <a:srgbClr val="00B05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streptococci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The lesion is characterized  by </a:t>
            </a:r>
            <a:r>
              <a:rPr lang="en-US" sz="2400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non tender swelling at the inferior border of the mandible.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The skin as well as the mucosa has a normal appearance.</a:t>
            </a:r>
            <a:endParaRPr lang="en-US" sz="20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218" name="Picture 2" descr="Image result for Garre's osteomyelitis">
            <a:extLst>
              <a:ext uri="{FF2B5EF4-FFF2-40B4-BE49-F238E27FC236}">
                <a16:creationId xmlns:a16="http://schemas.microsoft.com/office/drawing/2014/main" id="{AF7022EC-0C0A-4B85-A1EA-A6E5009D5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6" t="7536" r="8092" b="10212"/>
          <a:stretch/>
        </p:blipFill>
        <p:spPr bwMode="auto">
          <a:xfrm>
            <a:off x="8474052" y="2156990"/>
            <a:ext cx="3013122" cy="2167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Garre's osteomyelitis">
            <a:extLst>
              <a:ext uri="{FF2B5EF4-FFF2-40B4-BE49-F238E27FC236}">
                <a16:creationId xmlns:a16="http://schemas.microsoft.com/office/drawing/2014/main" id="{FCB3FADE-75FC-4201-A9B6-9AE58A426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787" y="4493238"/>
            <a:ext cx="3121651" cy="227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166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CC6828-93E2-466C-83FC-A80B89CFBD02}"/>
              </a:ext>
            </a:extLst>
          </p:cNvPr>
          <p:cNvSpPr/>
          <p:nvPr/>
        </p:nvSpPr>
        <p:spPr>
          <a:xfrm>
            <a:off x="589229" y="1025611"/>
            <a:ext cx="718317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Clinical features</a:t>
            </a:r>
            <a:endParaRPr lang="en-US" sz="20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This condition is usually seen in </a:t>
            </a:r>
            <a:r>
              <a:rPr lang="en-US" sz="2400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children 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and younger adults in the body and ramus of the </a:t>
            </a:r>
            <a:r>
              <a:rPr lang="en-US" sz="2400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mandible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Swelling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 is the principal feature.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Symptoms and signs of an overlying 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periapical periodontitis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 will usually be present.</a:t>
            </a:r>
          </a:p>
          <a:p>
            <a:pPr algn="just"/>
            <a:endParaRPr lang="en-US" sz="20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endParaRPr lang="en-US" sz="20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endParaRPr lang="en-US" sz="20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endParaRPr lang="en-US" sz="20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r>
              <a:rPr lang="en-US" sz="24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Pathology</a:t>
            </a:r>
            <a:endParaRPr lang="en-US" sz="20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Garre's osteomyelitis is characterized by subperiosteal new bone formation. there may be 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'onion skin layering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' of the reactive bone.</a:t>
            </a:r>
            <a:endParaRPr lang="en-US" sz="20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244" name="Picture 4" descr="Image result for Garre's osteomyelitis onion skin">
            <a:extLst>
              <a:ext uri="{FF2B5EF4-FFF2-40B4-BE49-F238E27FC236}">
                <a16:creationId xmlns:a16="http://schemas.microsoft.com/office/drawing/2014/main" id="{4AEC3A71-57C8-41AF-B217-B44EC53FF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180" y="2213040"/>
            <a:ext cx="3524081" cy="264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466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ECA60-9092-48EE-8E39-CDD47721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Management</a:t>
            </a:r>
            <a:endParaRPr lang="en-US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8AD9ED-14A7-48F7-A33B-8D1ADBB2DA78}"/>
              </a:ext>
            </a:extLst>
          </p:cNvPr>
          <p:cNvSpPr/>
          <p:nvPr/>
        </p:nvSpPr>
        <p:spPr>
          <a:xfrm>
            <a:off x="862914" y="2844796"/>
            <a:ext cx="966597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Arial Narrow" panose="020B0606020202030204" pitchFamily="34" charset="0"/>
                <a:ea typeface="Times New Roman" panose="02020603050405020304" pitchFamily="18" charset="0"/>
              </a:rPr>
              <a:t>Removal of the </a:t>
            </a:r>
            <a:r>
              <a:rPr lang="en-US" sz="28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diseased tooth </a:t>
            </a:r>
            <a:r>
              <a:rPr lang="en-US" sz="2800" dirty="0">
                <a:latin typeface="Arial Narrow" panose="020B0606020202030204" pitchFamily="34" charset="0"/>
                <a:ea typeface="Times New Roman" panose="02020603050405020304" pitchFamily="18" charset="0"/>
              </a:rPr>
              <a:t>will result in resolution. 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Arial Narrow" panose="020B0606020202030204" pitchFamily="34" charset="0"/>
                <a:ea typeface="Times New Roman" panose="02020603050405020304" pitchFamily="18" charset="0"/>
              </a:rPr>
              <a:t>Some time the bone is needs </a:t>
            </a:r>
            <a:r>
              <a:rPr lang="en-US" sz="28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shaving</a:t>
            </a:r>
            <a:r>
              <a:rPr lang="en-US" sz="2800" dirty="0">
                <a:latin typeface="Arial Narrow" panose="020B0606020202030204" pitchFamily="34" charset="0"/>
                <a:ea typeface="Times New Roman" panose="02020603050405020304" pitchFamily="18" charset="0"/>
              </a:rPr>
              <a:t> when there is obvious facial deformity.  </a:t>
            </a:r>
            <a:endParaRPr lang="en-US" sz="24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967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60D9F19-684F-432F-9AB0-AE2E475FE4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4450" y="4377330"/>
            <a:ext cx="8825658" cy="8614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Dr. Bayad J. Mahmood</a:t>
            </a:r>
          </a:p>
          <a:p>
            <a:r>
              <a:rPr lang="en-US" dirty="0">
                <a:solidFill>
                  <a:schemeClr val="bg1"/>
                </a:solidFill>
              </a:rPr>
              <a:t>Board certified maxillofacial surgeon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FE1225-2F4E-4EEF-9F31-5544E6B5DB5D}"/>
              </a:ext>
            </a:extLst>
          </p:cNvPr>
          <p:cNvSpPr/>
          <p:nvPr/>
        </p:nvSpPr>
        <p:spPr>
          <a:xfrm>
            <a:off x="1314450" y="1281828"/>
            <a:ext cx="947547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latin typeface="Algerian" panose="04020705040A02060702" pitchFamily="82" charset="0"/>
              </a:rPr>
              <a:t>Non </a:t>
            </a:r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latin typeface="Algerian" panose="04020705040A02060702" pitchFamily="82" charset="0"/>
              </a:rPr>
              <a:t>Neoplastic Bone Diseases                                                               </a:t>
            </a:r>
            <a:b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latin typeface="Algerian" panose="04020705040A02060702" pitchFamily="82" charset="0"/>
              </a:rPr>
            </a:br>
            <a:r>
              <a:rPr lang="en-US" sz="72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latin typeface="Algerian" panose="04020705040A02060702" pitchFamily="82" charset="0"/>
              </a:rPr>
              <a:t> </a:t>
            </a:r>
            <a:endParaRPr 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7483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FE251-68F2-4D52-9B74-2ECEC6E6E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FF00"/>
                </a:solidFill>
                <a:latin typeface="Algerian" panose="04020705040A02060702" pitchFamily="82" charset="0"/>
                <a:ea typeface="Times New Roman" panose="02020603050405020304" pitchFamily="18" charset="0"/>
              </a:rPr>
              <a:t>Classification of bone diseases </a:t>
            </a:r>
            <a:endParaRPr lang="en-US" dirty="0"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2EBBDE-2BE0-4E0C-A9E4-D1C447965B7E}"/>
              </a:ext>
            </a:extLst>
          </p:cNvPr>
          <p:cNvSpPr/>
          <p:nvPr/>
        </p:nvSpPr>
        <p:spPr>
          <a:xfrm>
            <a:off x="929546" y="2856658"/>
            <a:ext cx="10351864" cy="2308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rabicPeriod"/>
              <a:tabLst>
                <a:tab pos="4191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Inflammatory bone diseases.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191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Non Neoplastic bone diseases, which divided into the following :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 algn="just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8763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Genetic BD.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 algn="just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8763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Metabolic BD.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 algn="just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8763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Diseases of unknown cause.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191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Neoplastic bone diseases.  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631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397E1-B7E2-4325-9FEC-59D24211F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934" y="1110303"/>
            <a:ext cx="8825659" cy="706964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This group of diseases is divided into the following:</a:t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: Top Corners One Rounded and One Snipped 3">
            <a:extLst>
              <a:ext uri="{FF2B5EF4-FFF2-40B4-BE49-F238E27FC236}">
                <a16:creationId xmlns:a16="http://schemas.microsoft.com/office/drawing/2014/main" id="{EDCB29BC-4FE5-4E54-B47C-B5F4CD182432}"/>
              </a:ext>
            </a:extLst>
          </p:cNvPr>
          <p:cNvSpPr/>
          <p:nvPr/>
        </p:nvSpPr>
        <p:spPr>
          <a:xfrm>
            <a:off x="346841" y="2722179"/>
            <a:ext cx="3825766" cy="3941380"/>
          </a:xfrm>
          <a:prstGeom prst="snip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i="1" u="sng" dirty="0">
                <a:solidFill>
                  <a:schemeClr val="tx1"/>
                </a:solidFill>
              </a:rPr>
              <a:t>I-Genetic BD: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</a:rPr>
              <a:t>a- Osteogenesis imperfesta.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</a:rPr>
              <a:t>b- Osteopetrosis.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</a:rPr>
              <a:t>c- Achondroplasia.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</a:rPr>
              <a:t>d- Cleidocranial dysplasia.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</a:rPr>
              <a:t>e- Cherubism. </a:t>
            </a:r>
          </a:p>
          <a:p>
            <a:r>
              <a:rPr lang="it-IT" dirty="0">
                <a:solidFill>
                  <a:schemeClr val="tx1"/>
                </a:solidFill>
              </a:rPr>
              <a:t>f- Sickle cell anaemia.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</a:rPr>
              <a:t>g- Thalassaemia major.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: Top Corners One Rounded and One Snipped 4">
            <a:extLst>
              <a:ext uri="{FF2B5EF4-FFF2-40B4-BE49-F238E27FC236}">
                <a16:creationId xmlns:a16="http://schemas.microsoft.com/office/drawing/2014/main" id="{913C19F4-13D8-41B3-ADDB-A4C452DE7475}"/>
              </a:ext>
            </a:extLst>
          </p:cNvPr>
          <p:cNvSpPr/>
          <p:nvPr/>
        </p:nvSpPr>
        <p:spPr>
          <a:xfrm>
            <a:off x="4293475" y="2732689"/>
            <a:ext cx="3421118" cy="3930869"/>
          </a:xfrm>
          <a:prstGeom prst="snip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i="1" u="sng" dirty="0">
                <a:solidFill>
                  <a:schemeClr val="tx1"/>
                </a:solidFill>
              </a:rPr>
              <a:t>II- Metabolic bone disease </a:t>
            </a:r>
            <a:endParaRPr lang="en-US" dirty="0">
              <a:solidFill>
                <a:schemeClr val="tx1"/>
              </a:solidFill>
            </a:endParaRPr>
          </a:p>
          <a:p>
            <a:pPr marL="342900" lvl="0" indent="-342900">
              <a:buFont typeface="+mj-lt"/>
              <a:buAutoNum type="alphaLcPeriod"/>
            </a:pPr>
            <a:r>
              <a:rPr lang="it-IT" dirty="0">
                <a:solidFill>
                  <a:schemeClr val="tx1"/>
                </a:solidFill>
              </a:rPr>
              <a:t>Rickets</a:t>
            </a:r>
            <a:endParaRPr lang="en-US" dirty="0">
              <a:solidFill>
                <a:schemeClr val="tx1"/>
              </a:solidFill>
            </a:endParaRPr>
          </a:p>
          <a:p>
            <a:pPr marL="342900" lvl="0" indent="-342900">
              <a:buFont typeface="+mj-lt"/>
              <a:buAutoNum type="alphaLcPeriod"/>
            </a:pPr>
            <a:r>
              <a:rPr lang="it-IT" dirty="0">
                <a:solidFill>
                  <a:schemeClr val="tx1"/>
                </a:solidFill>
              </a:rPr>
              <a:t>Scurvy</a:t>
            </a:r>
            <a:endParaRPr lang="en-US" dirty="0">
              <a:solidFill>
                <a:schemeClr val="tx1"/>
              </a:solidFill>
            </a:endParaRPr>
          </a:p>
          <a:p>
            <a:pPr marL="342900" lvl="0" indent="-342900">
              <a:buFont typeface="+mj-lt"/>
              <a:buAutoNum type="alphaLcPeriod"/>
            </a:pPr>
            <a:r>
              <a:rPr lang="it-IT" dirty="0">
                <a:solidFill>
                  <a:schemeClr val="tx1"/>
                </a:solidFill>
              </a:rPr>
              <a:t>Hyperparathyroidism</a:t>
            </a:r>
          </a:p>
          <a:p>
            <a:pPr marL="342900" lvl="0" indent="-342900">
              <a:buFont typeface="+mj-lt"/>
              <a:buAutoNum type="alphaLcPeriod"/>
            </a:pPr>
            <a:r>
              <a:rPr lang="it-IT" dirty="0">
                <a:solidFill>
                  <a:schemeClr val="tx1"/>
                </a:solidFill>
              </a:rPr>
              <a:t>Osteoporosis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lphaLcPeriod"/>
            </a:pPr>
            <a:r>
              <a:rPr lang="it-IT" dirty="0">
                <a:solidFill>
                  <a:schemeClr val="tx1"/>
                </a:solidFill>
              </a:rPr>
              <a:t>Acromegaly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id="{4E2B65EA-7E7B-4AFD-9F06-1ABDE8FA6FF5}"/>
              </a:ext>
            </a:extLst>
          </p:cNvPr>
          <p:cNvSpPr/>
          <p:nvPr/>
        </p:nvSpPr>
        <p:spPr>
          <a:xfrm>
            <a:off x="7930054" y="2638097"/>
            <a:ext cx="3810001" cy="3941380"/>
          </a:xfrm>
          <a:prstGeom prst="snip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i="1" u="sng" dirty="0">
                <a:solidFill>
                  <a:schemeClr val="tx1"/>
                </a:solidFill>
              </a:rPr>
              <a:t>III-Diseases of unknown causes:</a:t>
            </a:r>
            <a:endParaRPr lang="en-US" dirty="0">
              <a:solidFill>
                <a:schemeClr val="tx1"/>
              </a:solidFill>
            </a:endParaRPr>
          </a:p>
          <a:p>
            <a:pPr marL="342900" lvl="0" indent="-342900">
              <a:buFont typeface="+mj-lt"/>
              <a:buAutoNum type="alphaLcPeriod"/>
            </a:pPr>
            <a:r>
              <a:rPr lang="it-IT" dirty="0">
                <a:solidFill>
                  <a:schemeClr val="tx1"/>
                </a:solidFill>
              </a:rPr>
              <a:t>Fibrous dysplasia</a:t>
            </a:r>
          </a:p>
          <a:p>
            <a:pPr marL="342900" lvl="0" indent="-342900">
              <a:buFont typeface="+mj-lt"/>
              <a:buAutoNum type="alphaLcPeriod"/>
            </a:pPr>
            <a:r>
              <a:rPr lang="it-IT" dirty="0">
                <a:solidFill>
                  <a:schemeClr val="tx1"/>
                </a:solidFill>
              </a:rPr>
              <a:t>Ossifying fibroma</a:t>
            </a:r>
          </a:p>
          <a:p>
            <a:pPr marL="342900" lvl="0" indent="-342900">
              <a:buFont typeface="+mj-lt"/>
              <a:buAutoNum type="alphaLcPeriod"/>
            </a:pPr>
            <a:r>
              <a:rPr lang="it-IT" dirty="0">
                <a:solidFill>
                  <a:schemeClr val="tx1"/>
                </a:solidFill>
              </a:rPr>
              <a:t>Paget’s disease</a:t>
            </a:r>
            <a:endParaRPr lang="en-US" dirty="0">
              <a:solidFill>
                <a:schemeClr val="tx1"/>
              </a:solidFill>
            </a:endParaRPr>
          </a:p>
          <a:p>
            <a:pPr marL="342900" lvl="0" indent="-342900">
              <a:buFont typeface="+mj-lt"/>
              <a:buAutoNum type="alphaLcPeriod"/>
            </a:pPr>
            <a:r>
              <a:rPr lang="it-IT" dirty="0">
                <a:solidFill>
                  <a:schemeClr val="tx1"/>
                </a:solidFill>
              </a:rPr>
              <a:t>Langerhan’s cell disease</a:t>
            </a:r>
            <a:endParaRPr lang="en-US" dirty="0">
              <a:solidFill>
                <a:schemeClr val="tx1"/>
              </a:solidFill>
            </a:endParaRPr>
          </a:p>
          <a:p>
            <a:pPr marL="342900" lvl="0" indent="-342900">
              <a:buFont typeface="+mj-lt"/>
              <a:buAutoNum type="alphaLcPeriod"/>
            </a:pPr>
            <a:r>
              <a:rPr lang="it-IT" dirty="0">
                <a:solidFill>
                  <a:schemeClr val="tx1"/>
                </a:solidFill>
              </a:rPr>
              <a:t>Giant cell granuloma</a:t>
            </a:r>
            <a:endParaRPr lang="en-US" dirty="0">
              <a:solidFill>
                <a:schemeClr val="tx1"/>
              </a:solidFill>
            </a:endParaRPr>
          </a:p>
          <a:p>
            <a:pPr marL="342900" lvl="0" indent="-342900">
              <a:buFont typeface="+mj-lt"/>
              <a:buAutoNum type="alphaLcPeriod"/>
            </a:pPr>
            <a:r>
              <a:rPr lang="it-IT" dirty="0">
                <a:solidFill>
                  <a:schemeClr val="tx1"/>
                </a:solidFill>
              </a:rPr>
              <a:t>Aneurysmal bone cyst</a:t>
            </a:r>
            <a:endParaRPr lang="en-US" dirty="0">
              <a:solidFill>
                <a:schemeClr val="tx1"/>
              </a:solidFill>
            </a:endParaRPr>
          </a:p>
          <a:p>
            <a:pPr marL="342900" lvl="0" indent="-342900">
              <a:buFont typeface="+mj-lt"/>
              <a:buAutoNum type="alphaLcPeriod"/>
            </a:pPr>
            <a:r>
              <a:rPr lang="it-IT" dirty="0">
                <a:solidFill>
                  <a:schemeClr val="tx1"/>
                </a:solidFill>
              </a:rPr>
              <a:t>Simple bone cyst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290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E3A96-252D-4B10-B7BA-D958CDDEC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01" y="788670"/>
            <a:ext cx="6595111" cy="503778"/>
          </a:xfrm>
        </p:spPr>
        <p:txBody>
          <a:bodyPr/>
          <a:lstStyle/>
          <a:p>
            <a:r>
              <a:rPr lang="en-US" b="1" dirty="0">
                <a:latin typeface="Algerian" panose="04020705040A02060702" pitchFamily="82" charset="0"/>
              </a:rPr>
              <a:t>Normal jaw skeleton</a:t>
            </a:r>
            <a:endParaRPr lang="en-US" dirty="0">
              <a:latin typeface="Algerian" panose="04020705040A02060702" pitchFamily="8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CFD7DC-0A10-4A6E-9B77-40A380C07E34}"/>
              </a:ext>
            </a:extLst>
          </p:cNvPr>
          <p:cNvSpPr/>
          <p:nvPr/>
        </p:nvSpPr>
        <p:spPr>
          <a:xfrm>
            <a:off x="459771" y="1696806"/>
            <a:ext cx="5872449" cy="50475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mandible and maxillary bones form in membrane and they may contain </a:t>
            </a:r>
            <a:r>
              <a:rPr lang="en-US" sz="23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odontogenic epithelium </a:t>
            </a:r>
            <a:r>
              <a:rPr lang="en-US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23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neurovascular bundles</a:t>
            </a:r>
            <a:r>
              <a:rPr lang="en-US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within their substance. </a:t>
            </a:r>
          </a:p>
          <a:p>
            <a:pPr algn="just"/>
            <a:endParaRPr lang="en-US" sz="2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3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Most</a:t>
            </a:r>
            <a:r>
              <a:rPr lang="en-US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diseases arising in the jaws are of odontogenic origin, but both non-odontogenic local and systemic disorders may affect the jaws.</a:t>
            </a:r>
          </a:p>
          <a:p>
            <a:pPr algn="just"/>
            <a:endParaRPr lang="en-US" sz="2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At histological level, bone is composed of mineralized collagenous matrix containing osteocytes. It is organized into an outer cortex and an inner cancellous (trabecular) structure. </a:t>
            </a:r>
          </a:p>
        </p:txBody>
      </p:sp>
      <p:pic>
        <p:nvPicPr>
          <p:cNvPr id="1026" name="Picture 2" descr="Image result for histology of bone">
            <a:extLst>
              <a:ext uri="{FF2B5EF4-FFF2-40B4-BE49-F238E27FC236}">
                <a16:creationId xmlns:a16="http://schemas.microsoft.com/office/drawing/2014/main" id="{B1265C87-D094-413D-8E2B-48A2F2C64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230" y="1696806"/>
            <a:ext cx="5416550" cy="477257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4455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7561A-F832-43EF-9B23-62E7BF739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i="1" u="sng" dirty="0">
                <a:solidFill>
                  <a:srgbClr val="FFFF00"/>
                </a:solidFill>
              </a:rPr>
              <a:t>Osteogenesis imperfesta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5D9FFF-CACB-4782-993F-5A87D0F3EEC8}"/>
              </a:ext>
            </a:extLst>
          </p:cNvPr>
          <p:cNvSpPr/>
          <p:nvPr/>
        </p:nvSpPr>
        <p:spPr>
          <a:xfrm>
            <a:off x="415640" y="2529916"/>
            <a:ext cx="73782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It’s a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hereditary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BD in which the bone is fragile and poorly formed due to the defect in the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osteoblast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which fails to form adequate amount of bone and result in weak and thin bones.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Clinical and radiological features: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76225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Easily fractured  and fragile bone (type I collagen deficiency).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76225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Oral manifestation showed </a:t>
            </a:r>
          </a:p>
          <a:p>
            <a:pPr lvl="0">
              <a:tabLst>
                <a:tab pos="276225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Teeth appear brown or purple in color 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(dentinogenesis imperfecta).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76225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Blue sclera in about 70% of the patients (blue sclera is normal in infants below 6 months)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76225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Hearing loss with long bones deformities.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3FE6C9-93C4-4557-871D-105E62796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3764" y="2194914"/>
            <a:ext cx="2257386" cy="31758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69F2C9-0771-46A3-9941-E993F20CB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755" y="5000874"/>
            <a:ext cx="2499124" cy="176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343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038E78-D924-43E3-9569-34BF2FC159E7}"/>
              </a:ext>
            </a:extLst>
          </p:cNvPr>
          <p:cNvSpPr/>
          <p:nvPr/>
        </p:nvSpPr>
        <p:spPr>
          <a:xfrm>
            <a:off x="557049" y="494860"/>
            <a:ext cx="76725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Radiographically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There is generalized porosity or radiolucencies of the bones.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Pulp chamber appear obliterated.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Mandible appears with thin cortex.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roots appear stunted.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7625" marR="0" algn="just">
              <a:spcBef>
                <a:spcPts val="0"/>
              </a:spcBef>
              <a:spcAft>
                <a:spcPts val="0"/>
              </a:spcAft>
              <a:tabLst>
                <a:tab pos="142875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7625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Treatment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7625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There is no treatment available. Severely affected teeth need extensive dental treatment and home care. The fractured bones usually healed with deformities.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927951-B309-464C-B8F3-5F25F3B8F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4815" y="2270233"/>
            <a:ext cx="2758918" cy="4453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039EA0-E581-472F-9126-FAD276C42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958" y="3775581"/>
            <a:ext cx="5429250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527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6690F9-BD54-4CE0-BF41-58668F98C03D}"/>
              </a:ext>
            </a:extLst>
          </p:cNvPr>
          <p:cNvSpPr/>
          <p:nvPr/>
        </p:nvSpPr>
        <p:spPr>
          <a:xfrm>
            <a:off x="683173" y="2599906"/>
            <a:ext cx="727315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rare 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hereditary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skeletal bone disease characterized be increased in bone density due to the defect in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osteoclast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abnormal bone remodeling . </a:t>
            </a:r>
          </a:p>
          <a:p>
            <a:pPr algn="just"/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0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There are types of this disease:-</a:t>
            </a:r>
            <a:endParaRPr lang="en-US" b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1-Malignant form (infantile)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usually discovered early or few months of the child life and its prognosis is poor.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2-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Benign form ( adult)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usually discovered later in life  and its detected when radiograph was made for other purposes.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EC8077-CE59-4C35-875B-A4C110F7E8D5}"/>
              </a:ext>
            </a:extLst>
          </p:cNvPr>
          <p:cNvSpPr/>
          <p:nvPr/>
        </p:nvSpPr>
        <p:spPr>
          <a:xfrm>
            <a:off x="816908" y="879506"/>
            <a:ext cx="8372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="1" i="1" u="sng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Osteopetrosis(</a:t>
            </a:r>
            <a:r>
              <a:rPr lang="en-US" sz="3200" b="1" i="1" u="sng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Alber’s</a:t>
            </a:r>
            <a:r>
              <a:rPr lang="en-US" sz="3200" b="1" i="1" u="sng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-Schonberg or Marble BD)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Image result for Osteopetrosis">
            <a:extLst>
              <a:ext uri="{FF2B5EF4-FFF2-40B4-BE49-F238E27FC236}">
                <a16:creationId xmlns:a16="http://schemas.microsoft.com/office/drawing/2014/main" id="{D9BFB9E4-94F7-402A-83FF-D6394F1ED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828" y="2318028"/>
            <a:ext cx="3092067" cy="423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349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80C1C9-F04B-40AF-8ECA-68116D08EE9E}"/>
              </a:ext>
            </a:extLst>
          </p:cNvPr>
          <p:cNvSpPr/>
          <p:nvPr/>
        </p:nvSpPr>
        <p:spPr>
          <a:xfrm>
            <a:off x="506048" y="2701354"/>
            <a:ext cx="77325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I- Malignant form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Low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Wide sclerosis which causing narrowing of cranial foramina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Narrowing of the marrow space 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Susceptibility to infection and anemia duo to decrease in no. RBC and WBC 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Deafness, blindness, and facial paralysis.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Facial deformity.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Delay teeth eruption.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Usually the patient dies within early life.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II- Benign form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The disease is asymptomatic however 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fractures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of the bones and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osteo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endParaRPr lang="en-US" sz="1600" dirty="0">
              <a:solidFill>
                <a:srgbClr val="00B0F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myeliti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s are the most common complications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D1FFEB-85DD-4639-A28B-9BB14819F7B1}"/>
              </a:ext>
            </a:extLst>
          </p:cNvPr>
          <p:cNvSpPr/>
          <p:nvPr/>
        </p:nvSpPr>
        <p:spPr>
          <a:xfrm>
            <a:off x="2540072" y="995120"/>
            <a:ext cx="36644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Clinical features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2ADB0A-F312-46DA-B464-7D411CE53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8560" y="2862194"/>
            <a:ext cx="3652345" cy="343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336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21C873-74B1-4A09-A085-602373BB9449}"/>
              </a:ext>
            </a:extLst>
          </p:cNvPr>
          <p:cNvSpPr/>
          <p:nvPr/>
        </p:nvSpPr>
        <p:spPr>
          <a:xfrm>
            <a:off x="462454" y="2925727"/>
            <a:ext cx="6968359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Increased in skeletal bone density.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No distinction between cortical and cancellous bone.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Treatment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No specific therapy is available for treatment of osteopetrosis.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Supportive measures like </a:t>
            </a:r>
            <a:r>
              <a:rPr lang="en-US" sz="20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blood transfusion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Antibiotics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for control of infection.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Special care to </a:t>
            </a:r>
            <a:r>
              <a:rPr lang="en-US" sz="20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prevent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osteomyelitis after tooth extraction.  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71475" marR="0"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619C1F-9986-42F5-A7B3-F7B5BE336604}"/>
              </a:ext>
            </a:extLst>
          </p:cNvPr>
          <p:cNvSpPr/>
          <p:nvPr/>
        </p:nvSpPr>
        <p:spPr>
          <a:xfrm>
            <a:off x="892449" y="826955"/>
            <a:ext cx="47288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Radiographic features: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B7B5DB-A1F8-44E8-9C73-720FF1B73D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18" t="149" r="769" b="9376"/>
          <a:stretch/>
        </p:blipFill>
        <p:spPr>
          <a:xfrm>
            <a:off x="7735615" y="2648607"/>
            <a:ext cx="4056992" cy="3525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95763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87D26C-0384-4709-8A79-AB847FA7257B}"/>
              </a:ext>
            </a:extLst>
          </p:cNvPr>
          <p:cNvSpPr/>
          <p:nvPr/>
        </p:nvSpPr>
        <p:spPr>
          <a:xfrm>
            <a:off x="670147" y="2734750"/>
            <a:ext cx="70864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It’s the most common type of genetic bone disease. The essential defect is failure of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normal proliferation of the cartilage in the epiphysis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of the long bones specially the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limbs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resulting in short limbed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dwarfs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Clinical features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limbs are short in relation to trunk size 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Normal head size.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Mid face hypoplasia.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Dental malocclusion.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Treatment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Dental treatment can be done for these patient as a normal  persons 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D23A31-AA95-406D-AD1B-E21E6D3C8404}"/>
              </a:ext>
            </a:extLst>
          </p:cNvPr>
          <p:cNvSpPr/>
          <p:nvPr/>
        </p:nvSpPr>
        <p:spPr>
          <a:xfrm>
            <a:off x="1011508" y="900527"/>
            <a:ext cx="32111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b="1" i="1" u="sng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Achondroplasia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Image result for Achondroplasia">
            <a:extLst>
              <a:ext uri="{FF2B5EF4-FFF2-40B4-BE49-F238E27FC236}">
                <a16:creationId xmlns:a16="http://schemas.microsoft.com/office/drawing/2014/main" id="{837E7A07-4625-4F1B-9D78-326C37FD6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139" y="2352501"/>
            <a:ext cx="2787212" cy="418081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4767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B471D7-2750-4611-A75E-C83FA16394A8}"/>
              </a:ext>
            </a:extLst>
          </p:cNvPr>
          <p:cNvSpPr/>
          <p:nvPr/>
        </p:nvSpPr>
        <p:spPr>
          <a:xfrm>
            <a:off x="343395" y="2563871"/>
            <a:ext cx="8092963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Hereditary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bone disease affecting chiefly the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skull and clavicles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with wide variety of anomalies affects other bones.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Clinical features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patient is short stature with large head and mid face hypoplasia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shoulders are narrow and show marked drooping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The  patient can move the shoulders and approximate them in front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19100" marR="0"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chest 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Absence or hypoplastic clavicles.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Narrow arched palate.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Increased prevalence of cleft palate.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Prolonged retention of deciduous teeth.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Delay or failure of eruption of permanent teeth.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9189E3-A715-4D34-A893-5767D6400AE0}"/>
              </a:ext>
            </a:extLst>
          </p:cNvPr>
          <p:cNvSpPr/>
          <p:nvPr/>
        </p:nvSpPr>
        <p:spPr>
          <a:xfrm>
            <a:off x="940908" y="1026651"/>
            <a:ext cx="46346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b="1" i="1" u="sng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Cleidocranial dysplasia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3BF7BF-4DEE-4D26-BAAD-C2266DF3C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765" y="1845551"/>
            <a:ext cx="3286125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69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DB14FF-33CE-44FA-8AAE-27AAAD75511B}"/>
              </a:ext>
            </a:extLst>
          </p:cNvPr>
          <p:cNvSpPr/>
          <p:nvPr/>
        </p:nvSpPr>
        <p:spPr>
          <a:xfrm>
            <a:off x="567557" y="2454699"/>
            <a:ext cx="6096001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Radiographic features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Skull x- ray show delay closure of sutures and fontanels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Chest x-ray show absence or hypoplastic clavicles either unilaterally or bilaterally 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Jaws x-ray show un erupted permanent teeth,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superneumerary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teeth and distorted crown and root shapes.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Treatment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No specific treatment is needed.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Extraction of the deciduous teeth will not promote eruption of permanent teeth so surgical exposure is indicated with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orthodontic treatment.   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EDE9E6-0DE8-4B45-86AB-24D7EE254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889" y="2304066"/>
            <a:ext cx="4998983" cy="278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9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46B1EF-A00A-4FFF-9EC6-A79E0563A07E}"/>
              </a:ext>
            </a:extLst>
          </p:cNvPr>
          <p:cNvSpPr/>
          <p:nvPr/>
        </p:nvSpPr>
        <p:spPr>
          <a:xfrm>
            <a:off x="641129" y="2737800"/>
            <a:ext cx="7315201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Genetic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disorder of the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haemoglobin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synthesis causing deformity of the RBC from normal biconcave disc to sickle shape.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/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Clinical features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patients are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anaemic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have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joints pain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Development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sickle cell crisis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due to the block of the capillaries by RBC lead to ischemia in the affected organ.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most organs affected by the crisis is the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respiratory system.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Skull x-ray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show hair on end appearance.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39432E-2959-4BB0-AE49-BCA104C44670}"/>
              </a:ext>
            </a:extLst>
          </p:cNvPr>
          <p:cNvSpPr/>
          <p:nvPr/>
        </p:nvSpPr>
        <p:spPr>
          <a:xfrm>
            <a:off x="993397" y="932059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b="1" i="1" u="sng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Sickle cell </a:t>
            </a:r>
            <a:r>
              <a:rPr lang="en-US" sz="3600" b="1" i="1" u="sng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anaemia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305B0A-830F-4A08-AFB9-74DEEE249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6163" y="2232224"/>
            <a:ext cx="2884365" cy="2148628"/>
          </a:xfrm>
          <a:prstGeom prst="rect">
            <a:avLst/>
          </a:prstGeom>
        </p:spPr>
      </p:pic>
      <p:pic>
        <p:nvPicPr>
          <p:cNvPr id="3074" name="Picture 2" descr="Image result for hair on end appearance Sickle cell anaemia">
            <a:extLst>
              <a:ext uri="{FF2B5EF4-FFF2-40B4-BE49-F238E27FC236}">
                <a16:creationId xmlns:a16="http://schemas.microsoft.com/office/drawing/2014/main" id="{F901E991-0386-4A46-9286-9A3374EC7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163" y="4434063"/>
            <a:ext cx="2884365" cy="242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8743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4764B6-2011-4955-AAA7-B590372B748D}"/>
              </a:ext>
            </a:extLst>
          </p:cNvPr>
          <p:cNvSpPr/>
          <p:nvPr/>
        </p:nvSpPr>
        <p:spPr>
          <a:xfrm>
            <a:off x="1043516" y="2804086"/>
            <a:ext cx="80824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Dental treatment to be done under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LA.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Avoid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treatment during the crisis.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Haemotological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investigation before the treatment specially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haemoglobin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Antibiotic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coverage during the treatment.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57D35E-F23A-4EF2-B938-38927D3CA079}"/>
              </a:ext>
            </a:extLst>
          </p:cNvPr>
          <p:cNvSpPr/>
          <p:nvPr/>
        </p:nvSpPr>
        <p:spPr>
          <a:xfrm>
            <a:off x="1043516" y="837465"/>
            <a:ext cx="24744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Treatment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11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924872-1E23-4FB0-96E7-62FA3039A574}"/>
              </a:ext>
            </a:extLst>
          </p:cNvPr>
          <p:cNvSpPr/>
          <p:nvPr/>
        </p:nvSpPr>
        <p:spPr>
          <a:xfrm>
            <a:off x="331470" y="935372"/>
            <a:ext cx="7107298" cy="48320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Bone remodeling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is achieved by the coordinated activity of osteoclasts (bone-resorbing cells) and osteoblasts (bone-forming cells) in bone metabolic units. 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Bone is surrounded by periosteum, which is continuous with oral mucosa in certain places in the jaws. 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vascular supply to bone is via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periosteal vessels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marrow spaces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  <p:pic>
        <p:nvPicPr>
          <p:cNvPr id="2050" name="Picture 2" descr="Image result for periosteum">
            <a:extLst>
              <a:ext uri="{FF2B5EF4-FFF2-40B4-BE49-F238E27FC236}">
                <a16:creationId xmlns:a16="http://schemas.microsoft.com/office/drawing/2014/main" id="{8558F5F6-3D2A-4993-97CF-67CFDB8EA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00" y="456129"/>
            <a:ext cx="4305960" cy="296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periosteum">
            <a:extLst>
              <a:ext uri="{FF2B5EF4-FFF2-40B4-BE49-F238E27FC236}">
                <a16:creationId xmlns:a16="http://schemas.microsoft.com/office/drawing/2014/main" id="{8BD40206-3553-41B3-97FA-DC540CEAC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00" y="3738563"/>
            <a:ext cx="4535599" cy="198054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9948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A03E77-2F23-478C-8172-90C0444D8D02}"/>
              </a:ext>
            </a:extLst>
          </p:cNvPr>
          <p:cNvSpPr/>
          <p:nvPr/>
        </p:nvSpPr>
        <p:spPr>
          <a:xfrm>
            <a:off x="557047" y="2584554"/>
            <a:ext cx="610651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Disorder of the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haemoglobin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chains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which accumulate within the RBC. The RBC will be recognized as abnormal cell by the spleen leading to destruction of the RBC by spleen.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Clinical features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Anaemia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Massive bone marrow hyperplasia to produce RBC.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jaws are enlarged  specially the maxilla result in chipmunk face.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Skull x-ray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show hair on end appearance. 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7FDC61-F8AC-4088-BEB9-9764C0F76849}"/>
              </a:ext>
            </a:extLst>
          </p:cNvPr>
          <p:cNvSpPr/>
          <p:nvPr/>
        </p:nvSpPr>
        <p:spPr>
          <a:xfrm>
            <a:off x="945931" y="984609"/>
            <a:ext cx="40703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b="1" i="1" u="sng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Thalassaemia major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 descr="Image result for Thalassaemia major">
            <a:extLst>
              <a:ext uri="{FF2B5EF4-FFF2-40B4-BE49-F238E27FC236}">
                <a16:creationId xmlns:a16="http://schemas.microsoft.com/office/drawing/2014/main" id="{D6050AB9-880D-4AEE-B75F-730D5096D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t="9682"/>
          <a:stretch/>
        </p:blipFill>
        <p:spPr bwMode="auto">
          <a:xfrm>
            <a:off x="6979867" y="2696896"/>
            <a:ext cx="5043968" cy="331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3059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FF50CD-030A-4EE9-BBDC-CD7AF13AB7C4}"/>
              </a:ext>
            </a:extLst>
          </p:cNvPr>
          <p:cNvSpPr/>
          <p:nvPr/>
        </p:nvSpPr>
        <p:spPr>
          <a:xfrm>
            <a:off x="906881" y="2914104"/>
            <a:ext cx="104127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Dental treatment to be done under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Special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investigation of infectious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diseases is need in case of history of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multiple blood transfusion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Haemotological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investigation before the treatment specially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haemoglobin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and platelets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Correction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of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anaemia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before the treatment.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Antibiotic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coverage before dental  treatment.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Aseptic technique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to decrease risk of infection.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5296CF-1426-45E4-A57A-D94F5E81F247}"/>
              </a:ext>
            </a:extLst>
          </p:cNvPr>
          <p:cNvSpPr/>
          <p:nvPr/>
        </p:nvSpPr>
        <p:spPr>
          <a:xfrm>
            <a:off x="906881" y="932058"/>
            <a:ext cx="24744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Treatment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4384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4CBED-AB98-40DF-9EA0-87AA49847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Metabolic bone diseases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52A9DD-C7F7-4FB7-A2C0-AC3BAA0B78A3}"/>
              </a:ext>
            </a:extLst>
          </p:cNvPr>
          <p:cNvSpPr/>
          <p:nvPr/>
        </p:nvSpPr>
        <p:spPr>
          <a:xfrm>
            <a:off x="973577" y="2763229"/>
            <a:ext cx="4688799" cy="3785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Rickets (hypovitaminosis D)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D increase intestinal calcium intake, bone calcium mobilization and renal calcium re-absorption.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Clinical features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Deficiency causing growth retardation.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Delay teeth eruption.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Deformity of the lower limbs.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71475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Treatment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Replacement therapy .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0C923C-551E-4DFC-B666-282A4A980B07}"/>
              </a:ext>
            </a:extLst>
          </p:cNvPr>
          <p:cNvSpPr/>
          <p:nvPr/>
        </p:nvSpPr>
        <p:spPr>
          <a:xfrm>
            <a:off x="6600497" y="2763229"/>
            <a:ext cx="4782206" cy="304698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Scurvy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C deficiency causing defective in the collagen and osteoid matrix. This cause gingival bleeding and delay wound healing.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Treatment 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Replacement therapy.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2396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A03D84-4F86-4939-9E48-D8AC5F3CB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32" y="724892"/>
            <a:ext cx="5896530" cy="5803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E91E2D-2B52-48AB-B7A5-B476624EB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822" y="516534"/>
            <a:ext cx="5296192" cy="622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77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E89D2C-46B0-4917-A07E-804085405133}"/>
              </a:ext>
            </a:extLst>
          </p:cNvPr>
          <p:cNvSpPr/>
          <p:nvPr/>
        </p:nvSpPr>
        <p:spPr>
          <a:xfrm>
            <a:off x="472964" y="2408764"/>
            <a:ext cx="756744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This disease result from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decrease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the absorption of the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calcium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from the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GIT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specially old age. The cause is either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GIT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or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renal disease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Clinical features</a:t>
            </a:r>
          </a:p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1-Common in women past menopause</a:t>
            </a:r>
          </a:p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2-About half the women over 60 in US have osteoporosis</a:t>
            </a:r>
          </a:p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3-Bone density loss is caused by failure of osteoblasts to laydown  bone </a:t>
            </a:r>
          </a:p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matrix </a:t>
            </a:r>
          </a:p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4-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Radiographs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will demonstrate significant loss in bone density. </a:t>
            </a:r>
          </a:p>
          <a:p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Treatment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Includes an increase in calcium, vitamin D, and sex hormone supplements.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B679DB-2E2B-4B57-8B53-51500E5732B0}"/>
              </a:ext>
            </a:extLst>
          </p:cNvPr>
          <p:cNvSpPr/>
          <p:nvPr/>
        </p:nvSpPr>
        <p:spPr>
          <a:xfrm>
            <a:off x="751630" y="911037"/>
            <a:ext cx="24561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u="sng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Osteoporosis 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2" name="Picture 2" descr="Image result for Osteoporosis">
            <a:extLst>
              <a:ext uri="{FF2B5EF4-FFF2-40B4-BE49-F238E27FC236}">
                <a16:creationId xmlns:a16="http://schemas.microsoft.com/office/drawing/2014/main" id="{C9764CF6-9F87-4448-94FB-D07312F7D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518" y="2757110"/>
            <a:ext cx="3806880" cy="387909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4869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A9286-AEAD-49A9-875B-87FA80BF4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u="sng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*Acromegaly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2F2E89-18AE-4A98-9286-399E9756D562}"/>
              </a:ext>
            </a:extLst>
          </p:cNvPr>
          <p:cNvSpPr/>
          <p:nvPr/>
        </p:nvSpPr>
        <p:spPr>
          <a:xfrm>
            <a:off x="534842" y="2314336"/>
            <a:ext cx="789445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Uncommon disease characterized by excessive production of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growth hormone </a:t>
            </a:r>
            <a:r>
              <a:rPr lang="en-US" sz="20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after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closure the epiphyseal plate in the affected patient. Usually this condition is due to 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adenoma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of the pituitary gland.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Clinical features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Terminal phalanges of the hand and feet are enlarged.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Large skull.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Large mandible causing prognathism.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Macroglossia and thick lip.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Crowns of the teeth are normal but the roots are long and hypercementosied.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Radiographically,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enlarged sell turcica, large skull and prominent frontal sinus.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C3948F-31DD-4364-819A-DD0908E33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951" y="2381728"/>
            <a:ext cx="3266385" cy="426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188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5891ED-BFCB-4E22-920A-3F815FD4DAA7}"/>
              </a:ext>
            </a:extLst>
          </p:cNvPr>
          <p:cNvSpPr/>
          <p:nvPr/>
        </p:nvSpPr>
        <p:spPr>
          <a:xfrm>
            <a:off x="893380" y="3156522"/>
            <a:ext cx="7052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Removal of the part of pituitary gland (hypophysectomy).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Control the general condition of the patient like heart disease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063F73-7486-4487-B26E-3E79AACA21B5}"/>
              </a:ext>
            </a:extLst>
          </p:cNvPr>
          <p:cNvSpPr/>
          <p:nvPr/>
        </p:nvSpPr>
        <p:spPr>
          <a:xfrm>
            <a:off x="1198180" y="963589"/>
            <a:ext cx="24744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Treatment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FDE705-5EEB-40CE-B4A9-D64CF0F3E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486" y="2543503"/>
            <a:ext cx="3478392" cy="3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820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397E1-B7E2-4325-9FEC-59D24211F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934" y="1110303"/>
            <a:ext cx="8825659" cy="706964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This group of diseases is divided into the following:</a:t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: Top Corners One Rounded and One Snipped 3">
            <a:extLst>
              <a:ext uri="{FF2B5EF4-FFF2-40B4-BE49-F238E27FC236}">
                <a16:creationId xmlns:a16="http://schemas.microsoft.com/office/drawing/2014/main" id="{EDCB29BC-4FE5-4E54-B47C-B5F4CD182432}"/>
              </a:ext>
            </a:extLst>
          </p:cNvPr>
          <p:cNvSpPr/>
          <p:nvPr/>
        </p:nvSpPr>
        <p:spPr>
          <a:xfrm>
            <a:off x="346841" y="2722179"/>
            <a:ext cx="3825766" cy="3941380"/>
          </a:xfrm>
          <a:prstGeom prst="snip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i="1" u="sng" dirty="0">
                <a:solidFill>
                  <a:schemeClr val="tx1"/>
                </a:solidFill>
              </a:rPr>
              <a:t>I-Genetic BD: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</a:rPr>
              <a:t>a- Osteogenesis imperfesta.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</a:rPr>
              <a:t>b- Osteopetrosis.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</a:rPr>
              <a:t>c- Achondroplasia.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</a:rPr>
              <a:t>d- Cleidocranial dysplasia.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</a:rPr>
              <a:t>e- Cherubism. </a:t>
            </a:r>
          </a:p>
          <a:p>
            <a:r>
              <a:rPr lang="it-IT" dirty="0">
                <a:solidFill>
                  <a:schemeClr val="tx1"/>
                </a:solidFill>
              </a:rPr>
              <a:t>f- Sickle cell anaemia.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</a:rPr>
              <a:t>g- Thalassaemia major.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: Top Corners One Rounded and One Snipped 4">
            <a:extLst>
              <a:ext uri="{FF2B5EF4-FFF2-40B4-BE49-F238E27FC236}">
                <a16:creationId xmlns:a16="http://schemas.microsoft.com/office/drawing/2014/main" id="{913C19F4-13D8-41B3-ADDB-A4C452DE7475}"/>
              </a:ext>
            </a:extLst>
          </p:cNvPr>
          <p:cNvSpPr/>
          <p:nvPr/>
        </p:nvSpPr>
        <p:spPr>
          <a:xfrm>
            <a:off x="4293475" y="2732689"/>
            <a:ext cx="3421118" cy="3930869"/>
          </a:xfrm>
          <a:prstGeom prst="snip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i="1" u="sng" dirty="0">
                <a:solidFill>
                  <a:schemeClr val="tx1"/>
                </a:solidFill>
              </a:rPr>
              <a:t>II- Metabolic bone disease </a:t>
            </a:r>
            <a:endParaRPr lang="en-US" dirty="0">
              <a:solidFill>
                <a:schemeClr val="tx1"/>
              </a:solidFill>
            </a:endParaRPr>
          </a:p>
          <a:p>
            <a:pPr marL="342900" lvl="0" indent="-342900">
              <a:buFont typeface="+mj-lt"/>
              <a:buAutoNum type="alphaLcPeriod"/>
            </a:pPr>
            <a:r>
              <a:rPr lang="it-IT" dirty="0">
                <a:solidFill>
                  <a:schemeClr val="tx1"/>
                </a:solidFill>
              </a:rPr>
              <a:t>Rickets</a:t>
            </a:r>
            <a:endParaRPr lang="en-US" dirty="0">
              <a:solidFill>
                <a:schemeClr val="tx1"/>
              </a:solidFill>
            </a:endParaRPr>
          </a:p>
          <a:p>
            <a:pPr marL="342900" lvl="0" indent="-342900">
              <a:buFont typeface="+mj-lt"/>
              <a:buAutoNum type="alphaLcPeriod"/>
            </a:pPr>
            <a:r>
              <a:rPr lang="it-IT" dirty="0">
                <a:solidFill>
                  <a:schemeClr val="tx1"/>
                </a:solidFill>
              </a:rPr>
              <a:t>Scurvy</a:t>
            </a:r>
            <a:endParaRPr lang="en-US" dirty="0">
              <a:solidFill>
                <a:schemeClr val="tx1"/>
              </a:solidFill>
            </a:endParaRPr>
          </a:p>
          <a:p>
            <a:pPr marL="342900" lvl="0" indent="-342900">
              <a:buFont typeface="+mj-lt"/>
              <a:buAutoNum type="alphaLcPeriod"/>
            </a:pPr>
            <a:r>
              <a:rPr lang="it-IT" dirty="0">
                <a:solidFill>
                  <a:schemeClr val="tx1"/>
                </a:solidFill>
              </a:rPr>
              <a:t>Hyperparathyroidism</a:t>
            </a:r>
          </a:p>
          <a:p>
            <a:pPr marL="342900" lvl="0" indent="-342900">
              <a:buFont typeface="+mj-lt"/>
              <a:buAutoNum type="alphaLcPeriod"/>
            </a:pPr>
            <a:r>
              <a:rPr lang="it-IT" dirty="0">
                <a:solidFill>
                  <a:schemeClr val="tx1"/>
                </a:solidFill>
              </a:rPr>
              <a:t>Osteoporosis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lphaLcPeriod"/>
            </a:pPr>
            <a:r>
              <a:rPr lang="it-IT" dirty="0">
                <a:solidFill>
                  <a:schemeClr val="tx1"/>
                </a:solidFill>
              </a:rPr>
              <a:t>Acromegaly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id="{4E2B65EA-7E7B-4AFD-9F06-1ABDE8FA6FF5}"/>
              </a:ext>
            </a:extLst>
          </p:cNvPr>
          <p:cNvSpPr/>
          <p:nvPr/>
        </p:nvSpPr>
        <p:spPr>
          <a:xfrm>
            <a:off x="7930054" y="2638097"/>
            <a:ext cx="3810001" cy="3941380"/>
          </a:xfrm>
          <a:prstGeom prst="snip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i="1" u="sng" dirty="0">
                <a:solidFill>
                  <a:schemeClr val="tx1"/>
                </a:solidFill>
              </a:rPr>
              <a:t>III-Diseases of unknown causes:</a:t>
            </a:r>
            <a:endParaRPr lang="en-US" dirty="0">
              <a:solidFill>
                <a:schemeClr val="tx1"/>
              </a:solidFill>
            </a:endParaRPr>
          </a:p>
          <a:p>
            <a:pPr marL="342900" lvl="0" indent="-342900">
              <a:buFont typeface="+mj-lt"/>
              <a:buAutoNum type="alphaLcPeriod"/>
            </a:pPr>
            <a:r>
              <a:rPr lang="it-IT" dirty="0">
                <a:solidFill>
                  <a:schemeClr val="tx1"/>
                </a:solidFill>
              </a:rPr>
              <a:t>Fibrous dysplasia</a:t>
            </a:r>
          </a:p>
          <a:p>
            <a:pPr marL="342900" lvl="0" indent="-342900">
              <a:buFont typeface="+mj-lt"/>
              <a:buAutoNum type="alphaLcPeriod"/>
            </a:pPr>
            <a:r>
              <a:rPr lang="it-IT" dirty="0">
                <a:solidFill>
                  <a:schemeClr val="tx1"/>
                </a:solidFill>
              </a:rPr>
              <a:t>Ossifying fibroma</a:t>
            </a:r>
          </a:p>
          <a:p>
            <a:pPr marL="342900" lvl="0" indent="-342900">
              <a:buFont typeface="+mj-lt"/>
              <a:buAutoNum type="alphaLcPeriod"/>
            </a:pPr>
            <a:r>
              <a:rPr lang="it-IT" dirty="0">
                <a:solidFill>
                  <a:schemeClr val="tx1"/>
                </a:solidFill>
              </a:rPr>
              <a:t>Paget’s disease</a:t>
            </a:r>
            <a:endParaRPr lang="en-US" dirty="0">
              <a:solidFill>
                <a:schemeClr val="tx1"/>
              </a:solidFill>
            </a:endParaRPr>
          </a:p>
          <a:p>
            <a:pPr marL="342900" lvl="0" indent="-342900">
              <a:buFont typeface="+mj-lt"/>
              <a:buAutoNum type="alphaLcPeriod"/>
            </a:pPr>
            <a:r>
              <a:rPr lang="it-IT" dirty="0">
                <a:solidFill>
                  <a:schemeClr val="tx1"/>
                </a:solidFill>
              </a:rPr>
              <a:t>Langerhan’s cell disease</a:t>
            </a:r>
            <a:endParaRPr lang="en-US" dirty="0">
              <a:solidFill>
                <a:schemeClr val="tx1"/>
              </a:solidFill>
            </a:endParaRPr>
          </a:p>
          <a:p>
            <a:pPr marL="342900" lvl="0" indent="-342900">
              <a:buFont typeface="+mj-lt"/>
              <a:buAutoNum type="alphaLcPeriod"/>
            </a:pPr>
            <a:r>
              <a:rPr lang="it-IT" dirty="0">
                <a:solidFill>
                  <a:schemeClr val="tx1"/>
                </a:solidFill>
              </a:rPr>
              <a:t>Giant cell granuloma</a:t>
            </a:r>
            <a:endParaRPr lang="en-US" dirty="0">
              <a:solidFill>
                <a:schemeClr val="tx1"/>
              </a:solidFill>
            </a:endParaRPr>
          </a:p>
          <a:p>
            <a:pPr marL="342900" lvl="0" indent="-342900">
              <a:buFont typeface="+mj-lt"/>
              <a:buAutoNum type="alphaLcPeriod"/>
            </a:pPr>
            <a:r>
              <a:rPr lang="it-IT" dirty="0">
                <a:solidFill>
                  <a:schemeClr val="tx1"/>
                </a:solidFill>
              </a:rPr>
              <a:t>Aneurysmal bone cyst</a:t>
            </a:r>
            <a:endParaRPr lang="en-US" dirty="0">
              <a:solidFill>
                <a:schemeClr val="tx1"/>
              </a:solidFill>
            </a:endParaRPr>
          </a:p>
          <a:p>
            <a:pPr marL="342900" lvl="0" indent="-342900">
              <a:buFont typeface="+mj-lt"/>
              <a:buAutoNum type="alphaLcPeriod"/>
            </a:pPr>
            <a:r>
              <a:rPr lang="it-IT" dirty="0">
                <a:solidFill>
                  <a:schemeClr val="tx1"/>
                </a:solidFill>
              </a:rPr>
              <a:t>Simple bone cyst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6897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16816-3ED1-4251-8D3C-E714EE6B1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74" y="425028"/>
            <a:ext cx="8825659" cy="1472351"/>
          </a:xfrm>
        </p:spPr>
        <p:txBody>
          <a:bodyPr/>
          <a:lstStyle/>
          <a:p>
            <a:pPr algn="ctr"/>
            <a:r>
              <a:rPr lang="it-IT" b="1" i="1" u="sng" dirty="0">
                <a:solidFill>
                  <a:srgbClr val="FFFF00"/>
                </a:solidFill>
              </a:rPr>
              <a:t>Diseases of unknown causes:</a:t>
            </a:r>
            <a:br>
              <a:rPr lang="en-US" b="1" u="sng" dirty="0">
                <a:solidFill>
                  <a:srgbClr val="FFFF00"/>
                </a:solidFill>
              </a:rPr>
            </a:br>
            <a:r>
              <a:rPr lang="en-US" b="1" u="sng" dirty="0">
                <a:solidFill>
                  <a:srgbClr val="FFFF00"/>
                </a:solidFill>
              </a:rPr>
              <a:t>Fibro-osseous lesions of the jaws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9232B2-2DE4-40C2-818B-AA60E0D2096A}"/>
              </a:ext>
            </a:extLst>
          </p:cNvPr>
          <p:cNvSpPr/>
          <p:nvPr/>
        </p:nvSpPr>
        <p:spPr>
          <a:xfrm>
            <a:off x="542334" y="2686030"/>
            <a:ext cx="74243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Fibro-osseous lesions are characterized by the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replacement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of normal bone with a tissue composed of collagen fibers and fibroblasts that contain varying amounts of mineralized substance, which can be either bone or cementum-like material. 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cause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of the disease is unknown but it may be developmental lesion, reactive, dysplastic, or neoplastic lesion.        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Image result for Fibro-osseous lesions">
            <a:extLst>
              <a:ext uri="{FF2B5EF4-FFF2-40B4-BE49-F238E27FC236}">
                <a16:creationId xmlns:a16="http://schemas.microsoft.com/office/drawing/2014/main" id="{62680E8C-DB83-4D94-9D5C-F5DA0F964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2774821"/>
            <a:ext cx="3710940" cy="250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3318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1847DF-DE58-41ED-8184-837D911EDCE7}"/>
              </a:ext>
            </a:extLst>
          </p:cNvPr>
          <p:cNvSpPr/>
          <p:nvPr/>
        </p:nvSpPr>
        <p:spPr>
          <a:xfrm>
            <a:off x="401101" y="465680"/>
            <a:ext cx="7632219" cy="2543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Fibrous dysplasia</a:t>
            </a:r>
            <a:endParaRPr lang="en-US" b="1" u="sng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Fibrous dysplasia is a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developmental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hamartomatous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fibro-osseous disease of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unknown etiology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and it has 3 forms:</a:t>
            </a:r>
            <a:endParaRPr lang="en-US" sz="16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1. Monostotic fibrous dysplasia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this type form about 80-85% of all the cases usually affect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one bone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particularly  the jaw bone also it may affect the 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skull or the ribs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The clinical features are:</a:t>
            </a:r>
            <a:endParaRPr lang="en-U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78AA5A-CE39-4686-AB9E-61A24604B264}"/>
              </a:ext>
            </a:extLst>
          </p:cNvPr>
          <p:cNvSpPr/>
          <p:nvPr/>
        </p:nvSpPr>
        <p:spPr>
          <a:xfrm>
            <a:off x="401101" y="3374827"/>
            <a:ext cx="6840527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maxilla affected more than mandible.</a:t>
            </a:r>
            <a:endParaRPr lang="en-US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1</a:t>
            </a:r>
            <a:r>
              <a:rPr lang="en-US" sz="20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sign of the disease is gradually increased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painless swelling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which s not well circumscribed and cause gradual 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facial asymmetry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Males and females are 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equally 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ffected usually during 1</a:t>
            </a:r>
            <a:r>
              <a:rPr lang="en-US" sz="20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2</a:t>
            </a:r>
            <a:r>
              <a:rPr lang="en-US" sz="20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decade of life</a:t>
            </a:r>
            <a:endParaRPr lang="en-US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jaws, the mass may displace the teeth and cause tipping and malalignment of teeth.</a:t>
            </a:r>
            <a:endParaRPr lang="en-U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 result for Monostotic fibrous dysplasia">
            <a:extLst>
              <a:ext uri="{FF2B5EF4-FFF2-40B4-BE49-F238E27FC236}">
                <a16:creationId xmlns:a16="http://schemas.microsoft.com/office/drawing/2014/main" id="{C933767F-B402-4AAA-B62D-ED0B3E32F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320" y="646386"/>
            <a:ext cx="3934022" cy="621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182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FE251-68F2-4D52-9B74-2ECEC6E6E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latin typeface="Algerian" panose="04020705040A02060702" pitchFamily="82" charset="0"/>
                <a:ea typeface="Times New Roman" panose="02020603050405020304" pitchFamily="18" charset="0"/>
              </a:rPr>
              <a:t>Classification of bone diseases </a:t>
            </a:r>
            <a:endParaRPr lang="en-US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2EBBDE-2BE0-4E0C-A9E4-D1C447965B7E}"/>
              </a:ext>
            </a:extLst>
          </p:cNvPr>
          <p:cNvSpPr/>
          <p:nvPr/>
        </p:nvSpPr>
        <p:spPr>
          <a:xfrm>
            <a:off x="929546" y="2856658"/>
            <a:ext cx="10351864" cy="2308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rabicPeriod"/>
              <a:tabLst>
                <a:tab pos="4191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Inflammatory bone diseases.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191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Non Neoplastic bone diseases, which divided into the following :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 algn="just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8763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Genetic BD.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 algn="just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8763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Metabolic BD.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 algn="just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8763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Diseases of unknown cause.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191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Neoplastic bone diseases.  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8896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F97BB0-D446-45B1-A3A9-06E78FE1B7F5}"/>
              </a:ext>
            </a:extLst>
          </p:cNvPr>
          <p:cNvSpPr/>
          <p:nvPr/>
        </p:nvSpPr>
        <p:spPr>
          <a:xfrm>
            <a:off x="315309" y="1026989"/>
            <a:ext cx="6817011" cy="5051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2. Polyostotic F D :( Jaffe’s syndrome): 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Affecting multiple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bones.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It is rare but in 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females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is as common 3 times as males. 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Distribution of the lesion is very variable and frequently occurs in bones of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lower limb, skull, vertebrae, ribs, and pelvis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and there is a tendency to be localized to one side of the body. 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The disorder may be accompanied by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skin pigmentation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consist of brownish macules overlie affected bones and appear especially on the back of the neck, trunk, buttocks, or thighs, but hardly ever on the oral mucosa. 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Pathological fractures is common in such cases.</a:t>
            </a:r>
            <a:endParaRPr lang="en-U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Image result for Polyostotic fibrous dysplasia">
            <a:extLst>
              <a:ext uri="{FF2B5EF4-FFF2-40B4-BE49-F238E27FC236}">
                <a16:creationId xmlns:a16="http://schemas.microsoft.com/office/drawing/2014/main" id="{3AF9F46A-A7E6-4F03-ADC5-B1585FD40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854" y="1026989"/>
            <a:ext cx="4487918" cy="350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brous dysplasia, polyostotic - Femur - X-ray">
            <a:extLst>
              <a:ext uri="{FF2B5EF4-FFF2-40B4-BE49-F238E27FC236}">
                <a16:creationId xmlns:a16="http://schemas.microsoft.com/office/drawing/2014/main" id="{9BA43295-DB9E-4095-9108-AAED6FF834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40"/>
          <a:stretch/>
        </p:blipFill>
        <p:spPr bwMode="auto">
          <a:xfrm>
            <a:off x="9637986" y="4604017"/>
            <a:ext cx="2322786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ibrous dysplasia, polyostotic - Femur - X-ray">
            <a:extLst>
              <a:ext uri="{FF2B5EF4-FFF2-40B4-BE49-F238E27FC236}">
                <a16:creationId xmlns:a16="http://schemas.microsoft.com/office/drawing/2014/main" id="{8F0D2444-9B1D-4FF6-A8A2-09CC3CCEB9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0" t="44457"/>
          <a:stretch/>
        </p:blipFill>
        <p:spPr bwMode="auto">
          <a:xfrm>
            <a:off x="7472854" y="4604017"/>
            <a:ext cx="2081048" cy="178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7349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720411-205D-4580-B0B1-6EE18BB8D1CF}"/>
              </a:ext>
            </a:extLst>
          </p:cNvPr>
          <p:cNvSpPr/>
          <p:nvPr/>
        </p:nvSpPr>
        <p:spPr>
          <a:xfrm>
            <a:off x="268177" y="1164566"/>
            <a:ext cx="668820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3. McCune Albright  syndrome:</a:t>
            </a:r>
          </a:p>
          <a:p>
            <a:pPr algn="just"/>
            <a:r>
              <a:rPr lang="en-US" sz="2400" b="1" i="1" dirty="0">
                <a:solidFill>
                  <a:srgbClr val="5F497A"/>
                </a:solidFill>
                <a:latin typeface="Times New Roman" panose="02020603050405020304" pitchFamily="18" charset="0"/>
              </a:rPr>
              <a:t>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</a:rPr>
              <a:t>About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3% </a:t>
            </a:r>
            <a:r>
              <a:rPr lang="en-US" sz="2400" dirty="0">
                <a:latin typeface="Times New Roman" panose="02020603050405020304" pitchFamily="18" charset="0"/>
              </a:rPr>
              <a:t>of fibrous dysplasia is sometimes referred to as Lichtenstein-Jaffe disease. </a:t>
            </a:r>
          </a:p>
          <a:p>
            <a:pPr marL="342900" indent="-342900" algn="just">
              <a:buFont typeface="+mj-lt"/>
              <a:buAutoNum type="arabicPeriod"/>
            </a:pPr>
            <a:endParaRPr lang="en-US" sz="2400" dirty="0">
              <a:latin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</a:rPr>
              <a:t>It is almost always a disease of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females</a:t>
            </a:r>
            <a:r>
              <a:rPr lang="en-US" sz="2400" dirty="0">
                <a:latin typeface="Times New Roman" panose="02020603050405020304" pitchFamily="18" charset="0"/>
              </a:rPr>
              <a:t> associated with endocrine disorders. </a:t>
            </a:r>
          </a:p>
          <a:p>
            <a:pPr marL="342900" indent="-342900" algn="just">
              <a:buFont typeface="+mj-lt"/>
              <a:buAutoNum type="arabicPeriod"/>
            </a:pPr>
            <a:endParaRPr lang="en-US" sz="2400" dirty="0">
              <a:latin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</a:rPr>
              <a:t>Multiple lesions are associated with patchy melanic pigmentation of skin (caf´e-au-lait spots).</a:t>
            </a:r>
          </a:p>
          <a:p>
            <a:pPr marL="342900" indent="-342900" algn="just">
              <a:buFont typeface="+mj-lt"/>
              <a:buAutoNum type="arabicPeriod"/>
            </a:pPr>
            <a:endParaRPr lang="en-US" sz="2400" dirty="0">
              <a:latin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</a:rPr>
              <a:t>Endocrine disturbances predominating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precocious puberty, Hyperthyroidism, Hyperparathyroidism.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pic>
        <p:nvPicPr>
          <p:cNvPr id="3076" name="Picture 4" descr="Image result for McCune Albright  syndrome fibrous dysplasia">
            <a:extLst>
              <a:ext uri="{FF2B5EF4-FFF2-40B4-BE49-F238E27FC236}">
                <a16:creationId xmlns:a16="http://schemas.microsoft.com/office/drawing/2014/main" id="{4BF2E53D-4C88-4473-8035-C31C27A75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449" y="3457501"/>
            <a:ext cx="4791075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lated image">
            <a:extLst>
              <a:ext uri="{FF2B5EF4-FFF2-40B4-BE49-F238E27FC236}">
                <a16:creationId xmlns:a16="http://schemas.microsoft.com/office/drawing/2014/main" id="{2E1268E6-01E5-4FE6-91F9-DC47C015B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"/>
          <a:stretch/>
        </p:blipFill>
        <p:spPr bwMode="auto">
          <a:xfrm>
            <a:off x="7840717" y="867386"/>
            <a:ext cx="4192807" cy="249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9524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44F06-AE24-4144-9C16-53169FEA6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BA8CE-A106-497D-9105-9A3E5B8DA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2C9CB9-DD5E-4576-8E4E-5CC296BAB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399" y="1027906"/>
            <a:ext cx="8460051" cy="477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653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1A21B-854E-4412-B03C-2CAC62AF8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i="1" dirty="0">
                <a:solidFill>
                  <a:srgbClr val="FFFF00"/>
                </a:solidFill>
              </a:rPr>
              <a:t>Radiologic features of  fibrous dysplasia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718CF0-6C00-4DB9-B34A-72DE9BE6A1A0}"/>
              </a:ext>
            </a:extLst>
          </p:cNvPr>
          <p:cNvSpPr/>
          <p:nvPr/>
        </p:nvSpPr>
        <p:spPr>
          <a:xfrm>
            <a:off x="378371" y="3156521"/>
            <a:ext cx="6442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Ground glass </a:t>
            </a:r>
            <a:r>
              <a:rPr lang="en-US" sz="2400" dirty="0"/>
              <a:t>or </a:t>
            </a:r>
            <a:r>
              <a:rPr lang="en-US" sz="2400" b="1" dirty="0">
                <a:solidFill>
                  <a:srgbClr val="0070C0"/>
                </a:solidFill>
              </a:rPr>
              <a:t>orange peel </a:t>
            </a:r>
            <a:r>
              <a:rPr lang="en-US" sz="2400" dirty="0"/>
              <a:t>or </a:t>
            </a:r>
            <a:r>
              <a:rPr lang="en-US" sz="2400" b="1" dirty="0">
                <a:solidFill>
                  <a:srgbClr val="0070C0"/>
                </a:solidFill>
              </a:rPr>
              <a:t>thumb print</a:t>
            </a:r>
            <a:r>
              <a:rPr lang="en-US" sz="2400" dirty="0"/>
              <a:t> appearance.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DA928C-D9A5-4F4A-BE89-773BBBF55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558" y="2638097"/>
            <a:ext cx="4144692" cy="313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446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46503-A4E0-4733-9E80-C4092B327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Treatment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A84FC5-4FB8-48D7-8C56-DB7D61EE38D8}"/>
              </a:ext>
            </a:extLst>
          </p:cNvPr>
          <p:cNvSpPr/>
          <p:nvPr/>
        </p:nvSpPr>
        <p:spPr>
          <a:xfrm>
            <a:off x="610256" y="2968855"/>
            <a:ext cx="6674069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Medical treatment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may involve the use of bisphosphonates that inactivate osteoclasts and limit invasion of lesions into normal bone.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Surgical treatment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include shaving or re contour the shape of the affected bone which usually done after the age of 18 yrs.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D77FC9-29CE-4E23-859D-8983CDB42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978" y="2185185"/>
            <a:ext cx="3388601" cy="2226795"/>
          </a:xfrm>
          <a:prstGeom prst="rect">
            <a:avLst/>
          </a:prstGeom>
        </p:spPr>
      </p:pic>
      <p:pic>
        <p:nvPicPr>
          <p:cNvPr id="4098" name="Picture 2" descr="Related image">
            <a:extLst>
              <a:ext uri="{FF2B5EF4-FFF2-40B4-BE49-F238E27FC236}">
                <a16:creationId xmlns:a16="http://schemas.microsoft.com/office/drawing/2014/main" id="{05D8E158-9C0A-46A1-A7E9-DC87C6A2D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110" y="4509448"/>
            <a:ext cx="2998469" cy="224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7759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2DC99-015D-498A-8910-7489F4602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Cemento-osseous dysplasia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30BE6F-AD02-4195-BB1D-E5E0E82AFFA2}"/>
              </a:ext>
            </a:extLst>
          </p:cNvPr>
          <p:cNvSpPr/>
          <p:nvPr/>
        </p:nvSpPr>
        <p:spPr>
          <a:xfrm>
            <a:off x="702969" y="2268076"/>
            <a:ext cx="10176510" cy="4427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It represents a pathologic process of the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tooth-bearing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areas and probably represent the commonest manifestation of fibro-osseous disease. 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They are frequently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asymptomatic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and require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no treatment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In this condition, there is a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disordered production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of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bone and cementum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like tissue in the jaws. 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etiology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of these lesions remains in doubt but local trauma (like abnormal occlusal forces) may play some part. 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The predominance of cases occurs in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females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and also they are of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periodotal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ligament origin.  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7270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C15EF-BD0F-4438-9842-914573743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Periapical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cemento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-osseous dysplasia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4C32FC-12BB-4A6C-A214-BEEC7C9C491F}"/>
              </a:ext>
            </a:extLst>
          </p:cNvPr>
          <p:cNvSpPr/>
          <p:nvPr/>
        </p:nvSpPr>
        <p:spPr>
          <a:xfrm>
            <a:off x="601980" y="2235860"/>
            <a:ext cx="6736080" cy="4463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affects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women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particularly middle aged (over 30-year) more than 10 times as frequently as men. </a:t>
            </a:r>
          </a:p>
          <a:p>
            <a:pPr marL="285750" lvl="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presents as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circumscribed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lesions in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periapical areas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few teeth which are vital with the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anterior mandible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the most usual site. </a:t>
            </a:r>
          </a:p>
          <a:p>
            <a:pPr marL="285750" lvl="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They are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asymptomatic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but can be seen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accidentally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radiographs as radiolucent, of mixed density, or radiopaque depending on their stage of development. </a:t>
            </a:r>
          </a:p>
          <a:p>
            <a:pPr marL="285750" lvl="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its early stage, they differentiated from periapical  granuloma .</a:t>
            </a:r>
          </a:p>
          <a:p>
            <a:pPr marL="285750" lvl="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treatment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necessary as the disorder is self-limiting</a:t>
            </a:r>
            <a:endParaRPr lang="en-U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DD2C0B-1863-4AC9-AC1C-4CADBC6B4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540" y="3059521"/>
            <a:ext cx="4290060" cy="304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780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E69AA-319A-49FE-AA7D-2DA8A55B8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u="sng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Florid </a:t>
            </a:r>
            <a:r>
              <a:rPr lang="en-US" b="1" i="1" u="sng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cemento</a:t>
            </a:r>
            <a:r>
              <a:rPr lang="en-US" b="1" i="1" u="sng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–osseous dysplasia</a:t>
            </a:r>
            <a:r>
              <a:rPr lang="en-US" b="1" u="sng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A8FC27-2504-419E-A8D7-83F1E2298B82}"/>
              </a:ext>
            </a:extLst>
          </p:cNvPr>
          <p:cNvSpPr/>
          <p:nvPr/>
        </p:nvSpPr>
        <p:spPr>
          <a:xfrm>
            <a:off x="396240" y="2793693"/>
            <a:ext cx="6530340" cy="3321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lesions of florid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cemento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-osseous dysplasia are often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multiple and symmetrically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distributed in the jaws.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Frequently involve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or more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jaw quadrants. 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Middle aged females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presents as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painless, non-expansible lesion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patients partially or totally edentulous.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1D580C-4139-43EA-B15C-26F664A07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630" y="2793693"/>
            <a:ext cx="4391025" cy="340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923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AA36DB-107B-48B6-A744-251DEA2E3C9B}"/>
              </a:ext>
            </a:extLst>
          </p:cNvPr>
          <p:cNvSpPr/>
          <p:nvPr/>
        </p:nvSpPr>
        <p:spPr>
          <a:xfrm>
            <a:off x="179068" y="428294"/>
            <a:ext cx="6096001" cy="6166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15000"/>
              </a:lnSpc>
              <a:buFont typeface="+mj-lt"/>
              <a:buAutoNum type="alphaLcPeriod" startAt="3"/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Familial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gigantiform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cementoma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is autosomal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dominant variant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osseous dysplasia. 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involves usually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multiple quadrants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 expansible lesion often in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anterior mandible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surgical for symptomatic cases and is limited to cosmetic recontouring.</a:t>
            </a:r>
          </a:p>
          <a:p>
            <a:pPr lvl="0">
              <a:lnSpc>
                <a:spcPct val="115000"/>
              </a:lnSpc>
            </a:pP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lphaLcPeriod" startAt="4"/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Focal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cemento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-osseous dysplasia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term is given to changes similar to florid osseous dysplasia, but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forming a single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lesion and may frequently occur in sites of previous dental extraction.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Image result for Familial gigantiform cementoma">
            <a:extLst>
              <a:ext uri="{FF2B5EF4-FFF2-40B4-BE49-F238E27FC236}">
                <a16:creationId xmlns:a16="http://schemas.microsoft.com/office/drawing/2014/main" id="{BB12D586-9C4A-470D-B8A8-3CCDD0C9D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904" y="465276"/>
            <a:ext cx="5700509" cy="304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Focal cemento-osseous dysplasia">
            <a:extLst>
              <a:ext uri="{FF2B5EF4-FFF2-40B4-BE49-F238E27FC236}">
                <a16:creationId xmlns:a16="http://schemas.microsoft.com/office/drawing/2014/main" id="{DFC1E840-E04F-4037-8914-BAC6EAA24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" t="15930" r="1159" b="37473"/>
          <a:stretch/>
        </p:blipFill>
        <p:spPr bwMode="auto">
          <a:xfrm>
            <a:off x="5977891" y="4094632"/>
            <a:ext cx="6115050" cy="253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435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5CE8D-FF83-4FC4-82A1-321695A28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u="sng" dirty="0">
                <a:solidFill>
                  <a:srgbClr val="FFFF00"/>
                </a:solidFill>
              </a:rPr>
              <a:t>Ossifying fibroma: (</a:t>
            </a:r>
            <a:r>
              <a:rPr lang="en-US" sz="2800" b="1" u="sng" dirty="0" err="1">
                <a:solidFill>
                  <a:srgbClr val="FFFF00"/>
                </a:solidFill>
              </a:rPr>
              <a:t>cemento</a:t>
            </a:r>
            <a:r>
              <a:rPr lang="en-US" sz="2800" b="1" u="sng" dirty="0">
                <a:solidFill>
                  <a:srgbClr val="FFFF00"/>
                </a:solidFill>
              </a:rPr>
              <a:t>-ossifying fibroma)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309599-2840-4F12-BA5A-1C04B832FD40}"/>
              </a:ext>
            </a:extLst>
          </p:cNvPr>
          <p:cNvSpPr/>
          <p:nvPr/>
        </p:nvSpPr>
        <p:spPr>
          <a:xfrm>
            <a:off x="441960" y="2429151"/>
            <a:ext cx="7181850" cy="4213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It is a well circumscribed, slowly expansible painless growing neoplasm, usually in mandibular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premolar or molar region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It occurs at later age, being most common in the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2000" baseline="30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rd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and 4</a:t>
            </a:r>
            <a:r>
              <a:rPr lang="en-US" sz="2000" baseline="30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decade of life. </a:t>
            </a: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Radiology: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Usually presents as a well demarcated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mixed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radiolucency\radiopacity with smooth and often sclerotic borders. The lesion is usually solitary.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Roots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of related teeth are usually displaced and resorbed. </a:t>
            </a: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Treatment: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Is usually surgical. The lesion often shells out easily at surgery with low recurrence rate. The lesion has a defined capsule and can be readily enucleated. Some operators suggest localized resection and segmental mandibular resection.</a:t>
            </a:r>
            <a:endParaRPr lang="en-US" sz="2000" dirty="0"/>
          </a:p>
        </p:txBody>
      </p:sp>
      <p:pic>
        <p:nvPicPr>
          <p:cNvPr id="6146" name="Picture 2" descr="Image result for Ossifying fibroma">
            <a:extLst>
              <a:ext uri="{FF2B5EF4-FFF2-40B4-BE49-F238E27FC236}">
                <a16:creationId xmlns:a16="http://schemas.microsoft.com/office/drawing/2014/main" id="{4A3FD22F-3CFA-4447-917B-2D74F1D57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" t="-239" r="47007" b="2344"/>
          <a:stretch/>
        </p:blipFill>
        <p:spPr bwMode="auto">
          <a:xfrm>
            <a:off x="7685290" y="4866142"/>
            <a:ext cx="1843000" cy="185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4F5521-9A00-4786-9550-217CF4E33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9770" y="4535721"/>
            <a:ext cx="2490640" cy="2187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6592C0-FBAA-4350-981B-9EC396C24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248" y="1954651"/>
            <a:ext cx="4316730" cy="263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87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04A72-38B7-4305-9DC3-8565B0F3A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Inflammatory Bone Diseases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9C422D-46C7-4A9A-8F80-B97D4D870739}"/>
              </a:ext>
            </a:extLst>
          </p:cNvPr>
          <p:cNvSpPr/>
          <p:nvPr/>
        </p:nvSpPr>
        <p:spPr>
          <a:xfrm>
            <a:off x="609600" y="2502218"/>
            <a:ext cx="10625254" cy="4255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The bone of the jaw is remarkably 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</a:rPr>
              <a:t>resistant</a:t>
            </a:r>
            <a:r>
              <a:rPr lang="en-US" sz="2400" dirty="0">
                <a:latin typeface="Arial Narrow" panose="020B0606020202030204" pitchFamily="34" charset="0"/>
              </a:rPr>
              <a:t> to infection but the incidence of acute alveolar abscess ( periapical abscess) is common and usually penetrate the cortex and periosteum discharging into the oral cavity or skin as a sinus.</a:t>
            </a:r>
            <a:endParaRPr lang="en-US" sz="2400" dirty="0">
              <a:effectLst/>
              <a:latin typeface="Arial Narrow" panose="020B0606020202030204" pitchFamily="34" charset="0"/>
            </a:endParaRPr>
          </a:p>
          <a:p>
            <a:pPr marL="347345" marR="0" indent="-342900" algn="just">
              <a:spcBef>
                <a:spcPts val="50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Inflammatory bone disease requires 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</a:rPr>
              <a:t>ischemia, infarction and bacterial infection </a:t>
            </a:r>
            <a:r>
              <a:rPr lang="en-US" sz="2400" dirty="0">
                <a:latin typeface="Arial Narrow" panose="020B0606020202030204" pitchFamily="34" charset="0"/>
              </a:rPr>
              <a:t>and these diseases usually associated with bone destruction and bone formation. </a:t>
            </a:r>
          </a:p>
          <a:p>
            <a:pPr marL="347345" marR="0" indent="-342900" algn="just">
              <a:spcBef>
                <a:spcPts val="50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failure of microcirculation </a:t>
            </a:r>
            <a:r>
              <a:rPr lang="en-US" sz="2400" dirty="0">
                <a:latin typeface="Arial Narrow" panose="020B0606020202030204" pitchFamily="34" charset="0"/>
              </a:rPr>
              <a:t>in the cancellous bone is a critical factor in the establishment of inflammatory bone diseases, because the involved area becomes ischemic and necrotic. </a:t>
            </a:r>
          </a:p>
          <a:p>
            <a:pPr marL="347345" marR="0" indent="-342900" algn="just">
              <a:spcBef>
                <a:spcPts val="50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Bacteria can then proliferate, because normal blood-borne defenses do not reach the tissue, and the osteomyelitis spreads until it is stopped by medical and surgical therapy.</a:t>
            </a:r>
            <a:r>
              <a:rPr lang="en-US" sz="2400" dirty="0">
                <a:latin typeface="Arial Narrow" panose="020B0606020202030204" pitchFamily="34" charset="0"/>
                <a:cs typeface="EODNMH+TimesNewRoman"/>
              </a:rPr>
              <a:t> </a:t>
            </a:r>
            <a:endParaRPr lang="en-US" sz="2400" dirty="0">
              <a:effectLst/>
              <a:latin typeface="Arial Narrow" panose="020B0606020202030204" pitchFamily="34" charset="0"/>
            </a:endParaRPr>
          </a:p>
          <a:p>
            <a:pPr algn="just"/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3109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B4233-7EC2-4B23-9811-048548CC2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FF00"/>
                </a:solidFill>
              </a:rPr>
              <a:t>Juvenile aggressive ossifying fibroma</a:t>
            </a:r>
            <a:r>
              <a:rPr lang="en-US" dirty="0">
                <a:solidFill>
                  <a:srgbClr val="FFFF00"/>
                </a:solidFill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19D2D2-4AB8-40CA-8063-3BE938166D54}"/>
              </a:ext>
            </a:extLst>
          </p:cNvPr>
          <p:cNvSpPr/>
          <p:nvPr/>
        </p:nvSpPr>
        <p:spPr>
          <a:xfrm>
            <a:off x="720614" y="2568912"/>
            <a:ext cx="7303246" cy="3874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Is a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variant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of ossifying fibroma in which the lesions occur in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young children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and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adolescents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with an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aggressive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behavior.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Mainly affecting individuals below the age of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15-yr.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The maxilla and paranasal sinuses.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Treatment: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This condition is not necessitating aggressive surgery; conservative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excision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is still the recommended treatment.</a:t>
            </a:r>
            <a:endParaRPr lang="en-US" sz="2400" dirty="0"/>
          </a:p>
        </p:txBody>
      </p:sp>
      <p:pic>
        <p:nvPicPr>
          <p:cNvPr id="7170" name="Picture 2" descr="Image result for Juvenile aggressive ossifying fibroma">
            <a:extLst>
              <a:ext uri="{FF2B5EF4-FFF2-40B4-BE49-F238E27FC236}">
                <a16:creationId xmlns:a16="http://schemas.microsoft.com/office/drawing/2014/main" id="{B7AA2064-DB43-412B-9843-0FB38089C9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5" t="20439" r="1912" b="12672"/>
          <a:stretch/>
        </p:blipFill>
        <p:spPr bwMode="auto">
          <a:xfrm>
            <a:off x="8686801" y="2400300"/>
            <a:ext cx="3028950" cy="421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0440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FE1225-2F4E-4EEF-9F31-5544E6B5DB5D}"/>
              </a:ext>
            </a:extLst>
          </p:cNvPr>
          <p:cNvSpPr/>
          <p:nvPr/>
        </p:nvSpPr>
        <p:spPr>
          <a:xfrm>
            <a:off x="1314450" y="1281828"/>
            <a:ext cx="947547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latin typeface="Algerian" panose="04020705040A02060702" pitchFamily="82" charset="0"/>
              </a:rPr>
              <a:t>Neoplastic Bone Diseases                                                               </a:t>
            </a:r>
            <a:b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latin typeface="Algerian" panose="04020705040A02060702" pitchFamily="82" charset="0"/>
              </a:rPr>
            </a:br>
            <a:r>
              <a:rPr lang="en-US" sz="72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latin typeface="Algerian" panose="04020705040A02060702" pitchFamily="82" charset="0"/>
              </a:rPr>
              <a:t> </a:t>
            </a:r>
            <a:endParaRPr 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122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FE251-68F2-4D52-9B74-2ECEC6E6E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FF00"/>
                </a:solidFill>
                <a:latin typeface="Algerian" panose="04020705040A02060702" pitchFamily="82" charset="0"/>
                <a:ea typeface="Times New Roman" panose="02020603050405020304" pitchFamily="18" charset="0"/>
              </a:rPr>
              <a:t>Classification of bone diseases </a:t>
            </a:r>
            <a:endParaRPr lang="en-US" dirty="0"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2EBBDE-2BE0-4E0C-A9E4-D1C447965B7E}"/>
              </a:ext>
            </a:extLst>
          </p:cNvPr>
          <p:cNvSpPr/>
          <p:nvPr/>
        </p:nvSpPr>
        <p:spPr>
          <a:xfrm>
            <a:off x="929546" y="2856658"/>
            <a:ext cx="10351864" cy="2308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rabicPeriod"/>
              <a:tabLst>
                <a:tab pos="4191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Inflammatory bone diseases.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191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Non Neoplastic bone diseases, which divided into the following :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 algn="just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8763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Genetic BD.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 algn="just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8763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Metabolic BD.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 algn="just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8763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Diseases of unknown cause.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191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Neoplastic bone diseases.  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6377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8865D-FA3F-4347-B0D9-82224F7F2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Neoplastic bone diseases    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65B77F-07E5-4B03-9E0A-B3C4A045A1E8}"/>
              </a:ext>
            </a:extLst>
          </p:cNvPr>
          <p:cNvSpPr/>
          <p:nvPr/>
        </p:nvSpPr>
        <p:spPr>
          <a:xfrm>
            <a:off x="853440" y="2643719"/>
            <a:ext cx="6381750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</a:rPr>
              <a:t>1 -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Primary — benign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984806"/>
                </a:solidFill>
                <a:latin typeface="Times New Roman" panose="02020603050405020304" pitchFamily="18" charset="0"/>
              </a:rPr>
              <a:t>      Osteoma</a:t>
            </a:r>
            <a:endParaRPr lang="en-US" sz="2400" dirty="0"/>
          </a:p>
          <a:p>
            <a:r>
              <a:rPr lang="en-US" sz="2400" dirty="0">
                <a:solidFill>
                  <a:srgbClr val="984806"/>
                </a:solidFill>
                <a:latin typeface="Times New Roman" panose="02020603050405020304" pitchFamily="18" charset="0"/>
              </a:rPr>
              <a:t>      Osteochondroma</a:t>
            </a:r>
            <a:endParaRPr lang="en-US" sz="2400" dirty="0"/>
          </a:p>
          <a:p>
            <a:pPr>
              <a:lnSpc>
                <a:spcPct val="115000"/>
              </a:lnSpc>
            </a:pP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2-Primary — malignant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2400" dirty="0">
                <a:solidFill>
                  <a:srgbClr val="98480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Osteosarcoma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2400" dirty="0">
                <a:solidFill>
                  <a:srgbClr val="98480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Chondrosarcoma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2400" dirty="0">
                <a:solidFill>
                  <a:srgbClr val="98480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Ewing's sarcoma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2400" dirty="0">
                <a:solidFill>
                  <a:srgbClr val="98480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Multifocal or potentially multifocal Myeloma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3- Secondary or Metastatic bony lesion</a:t>
            </a:r>
            <a:endParaRPr lang="en-US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Image result for Neoplastic bone diseases">
            <a:extLst>
              <a:ext uri="{FF2B5EF4-FFF2-40B4-BE49-F238E27FC236}">
                <a16:creationId xmlns:a16="http://schemas.microsoft.com/office/drawing/2014/main" id="{67754AD3-A48E-43B1-8512-B279544DC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070" y="2643719"/>
            <a:ext cx="3920490" cy="392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1713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2BD17-2BD4-4AA1-A3C3-1227B892A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Osteoma  and other bony over growth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E25713-E252-4534-BCAF-EC9B840EC63E}"/>
              </a:ext>
            </a:extLst>
          </p:cNvPr>
          <p:cNvSpPr/>
          <p:nvPr/>
        </p:nvSpPr>
        <p:spPr>
          <a:xfrm>
            <a:off x="390843" y="2305985"/>
            <a:ext cx="8970327" cy="441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Exostoses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are localized overgrowths of bone, They consist of lamellae of compact bone, but large specimens may have a core of cancellous bone. specific variants are 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torus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palatinus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and 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torus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mandibularis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They differ from other exostoses only in that they develop in characteristic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sites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and are symmetrical.</a:t>
            </a:r>
          </a:p>
          <a:p>
            <a:pPr algn="just">
              <a:lnSpc>
                <a:spcPct val="115000"/>
              </a:lnSpc>
            </a:pPr>
            <a:endParaRPr lang="en-US" sz="16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Torus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palatinus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commonly forms towards the posterior of the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midline of the hard palate . The swelling is rounded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and symmetrical, sometimes with a midline groove.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If  interferes with the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fitting of a denture,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should be removed.</a:t>
            </a:r>
          </a:p>
          <a:p>
            <a:pPr algn="just">
              <a:lnSpc>
                <a:spcPct val="115000"/>
              </a:lnSpc>
            </a:pPr>
            <a:endParaRPr lang="en-US" sz="16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Tori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mandibularis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form on the lingual aspect of the mandible opposite the mental foramen. They are typically bilateral,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forming hard, rounded swellings . The management is surgical removal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Image result for Exostoses">
            <a:extLst>
              <a:ext uri="{FF2B5EF4-FFF2-40B4-BE49-F238E27FC236}">
                <a16:creationId xmlns:a16="http://schemas.microsoft.com/office/drawing/2014/main" id="{E6A17576-783C-4F7E-B1C0-39BBCE575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026" y="2097813"/>
            <a:ext cx="2220084" cy="144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lated image">
            <a:extLst>
              <a:ext uri="{FF2B5EF4-FFF2-40B4-BE49-F238E27FC236}">
                <a16:creationId xmlns:a16="http://schemas.microsoft.com/office/drawing/2014/main" id="{FB1A2883-EF6B-423D-A74E-C0E334909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026" y="3620622"/>
            <a:ext cx="2220084" cy="144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55A5A6-0BAC-4635-AF6D-E3BFD2763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9027" y="5143568"/>
            <a:ext cx="2220084" cy="163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638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E7711-73F2-4421-8AFA-1CABC1192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Gardner's syndrome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110011-774B-4B4F-B037-EF871F9DF35B}"/>
              </a:ext>
            </a:extLst>
          </p:cNvPr>
          <p:cNvSpPr/>
          <p:nvPr/>
        </p:nvSpPr>
        <p:spPr>
          <a:xfrm>
            <a:off x="556260" y="2565838"/>
            <a:ext cx="6404610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Gardner's syndrome comprises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multiple osteomas of the jaw, polyposis coli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with a high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malignant potential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and often other abnormalities such as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dental defects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and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epidermal cysts or fibromas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15000"/>
              </a:lnSpc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It is inherited as an autosomal dominant trait but. Early recognition of these oral features should prompt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endoscopy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and possibly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prophylactic colectomy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436B4D-1E00-48EA-A5FE-CE4D3D135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0964" y="2251710"/>
            <a:ext cx="2633838" cy="1652345"/>
          </a:xfrm>
          <a:prstGeom prst="rect">
            <a:avLst/>
          </a:prstGeom>
        </p:spPr>
      </p:pic>
      <p:pic>
        <p:nvPicPr>
          <p:cNvPr id="10242" name="Picture 2" descr="Image result for Gardner's syndrome">
            <a:extLst>
              <a:ext uri="{FF2B5EF4-FFF2-40B4-BE49-F238E27FC236}">
                <a16:creationId xmlns:a16="http://schemas.microsoft.com/office/drawing/2014/main" id="{3292D66E-51EC-46EE-9EC9-756F6D3B1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460" y="4101679"/>
            <a:ext cx="5017293" cy="267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8483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5E74F-089E-4D95-A3BF-6F7665E57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64" y="950809"/>
            <a:ext cx="8825659" cy="706964"/>
          </a:xfrm>
        </p:spPr>
        <p:txBody>
          <a:bodyPr/>
          <a:lstStyle/>
          <a:p>
            <a:r>
              <a:rPr lang="en-US" b="1" u="sng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Osteochondroma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8959EA-645C-4979-985A-47921B55F757}"/>
              </a:ext>
            </a:extLst>
          </p:cNvPr>
          <p:cNvSpPr/>
          <p:nvPr/>
        </p:nvSpPr>
        <p:spPr>
          <a:xfrm>
            <a:off x="103394" y="2578889"/>
            <a:ext cx="8114776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These bony overgrowths grow by ossification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beneath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a cartilaginous cap. 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Most arise from the region of the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coronoid or condylar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process and form a hard bony protuberance which can interfere with joint function. 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Almost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any age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can be affected. 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The lesion is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subperiosteal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As age advances, the mass progressively ossifies. 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These tumours are benign and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usually cease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to grow after skeletal maturation. 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Removal is therefore curative.</a:t>
            </a:r>
            <a:endParaRPr lang="en-U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Image result for Osteochondroma jaw">
            <a:extLst>
              <a:ext uri="{FF2B5EF4-FFF2-40B4-BE49-F238E27FC236}">
                <a16:creationId xmlns:a16="http://schemas.microsoft.com/office/drawing/2014/main" id="{20649946-AE92-46FC-A52D-42B346AD3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9" r="13180"/>
          <a:stretch/>
        </p:blipFill>
        <p:spPr bwMode="auto">
          <a:xfrm>
            <a:off x="8218170" y="950809"/>
            <a:ext cx="3886200" cy="572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0277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CBCB1-E769-40CD-92A7-7529ED216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Osteosarcoma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22A2C6-D060-46D9-A001-B67D894DBCDB}"/>
              </a:ext>
            </a:extLst>
          </p:cNvPr>
          <p:cNvSpPr/>
          <p:nvPr/>
        </p:nvSpPr>
        <p:spPr>
          <a:xfrm>
            <a:off x="327660" y="2343257"/>
            <a:ext cx="8324850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Osteosarcoma is highly malignant and the most common 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primary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(non-odontogenic) neoplasm of bone, but overall is rare, especially in the jaws.</a:t>
            </a:r>
            <a:endParaRPr lang="en-US" sz="16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The clinical features:</a:t>
            </a:r>
            <a:endParaRPr lang="en-US" sz="160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Osteosarcoma of the jaws is typically seen between the ages of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30 and  40. </a:t>
            </a:r>
            <a:endParaRPr lang="en-US" sz="160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Males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are slightly more frequently affected.</a:t>
            </a:r>
            <a:endParaRPr lang="en-US" sz="16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The body of the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mandible is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 common site. There is typically a firm swelling which grows noticeably in a few months and becomes painful .</a:t>
            </a:r>
            <a:endParaRPr lang="en-US" sz="16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Teeth may be loosened and there may be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paraesthesia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or loss of sensation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in the mental nerve area.</a:t>
            </a:r>
            <a:endParaRPr lang="en-US" sz="16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Metastases to the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lungs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may develop early.</a:t>
            </a:r>
            <a:endParaRPr lang="en-U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E32FDB-A69A-4F6E-9735-E2F21C2BB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875" y="3288360"/>
            <a:ext cx="328612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575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07768-143D-41F0-AA1F-28B39D5C7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03BA48-F552-43FC-A084-B650F1FF9C4B}"/>
              </a:ext>
            </a:extLst>
          </p:cNvPr>
          <p:cNvSpPr/>
          <p:nvPr/>
        </p:nvSpPr>
        <p:spPr>
          <a:xfrm>
            <a:off x="400050" y="3023601"/>
            <a:ext cx="7840980" cy="414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616CD9-606D-427C-A1BD-5A05CF228343}"/>
              </a:ext>
            </a:extLst>
          </p:cNvPr>
          <p:cNvSpPr/>
          <p:nvPr/>
        </p:nvSpPr>
        <p:spPr>
          <a:xfrm>
            <a:off x="1031875" y="2613713"/>
            <a:ext cx="5746115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Radio graphically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sun-ray appearance or  Codman's triangles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at the margins, due to lifting of the periosteum and new bone formation.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Treatment :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Osteosarcoma is rapidly invasive and can metastasize early. Treatment is by early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mandibulectomy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or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maxillectomy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together with wide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excision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of any soft-tissue extensions of the tumour. This may be combined with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radiotherapy and/or chemotherapy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prognosis depends mainly on the extent of the tumour at operation and deteriorates with spread to the soft tissues and lymph nodes</a:t>
            </a:r>
            <a:endParaRPr lang="en-US" dirty="0"/>
          </a:p>
        </p:txBody>
      </p:sp>
      <p:pic>
        <p:nvPicPr>
          <p:cNvPr id="12290" name="Picture 2" descr="Image result for Codman's triangles">
            <a:extLst>
              <a:ext uri="{FF2B5EF4-FFF2-40B4-BE49-F238E27FC236}">
                <a16:creationId xmlns:a16="http://schemas.microsoft.com/office/drawing/2014/main" id="{ED0C9F6D-97E3-4506-BFC5-7A85D79F9A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0" t="19937" r="10565"/>
          <a:stretch/>
        </p:blipFill>
        <p:spPr bwMode="auto">
          <a:xfrm>
            <a:off x="7018019" y="3023601"/>
            <a:ext cx="4926331" cy="365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1947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DAF80-90C6-464F-919F-1EC669FF3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Ewing’s sarcoma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AE2F9E-6F0C-4922-A9A3-2D5BB98D84D8}"/>
              </a:ext>
            </a:extLst>
          </p:cNvPr>
          <p:cNvSpPr/>
          <p:nvPr/>
        </p:nvSpPr>
        <p:spPr>
          <a:xfrm>
            <a:off x="537210" y="2518350"/>
            <a:ext cx="717804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Ewing's sarcoma is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rare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but, when it affects the head and neck region, has a predilection for the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body of the mandible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6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endParaRPr lang="en-US" sz="2000" i="1" u="sng" dirty="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000" i="1" u="sng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Clinically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patients are usually children or young adults. Typical symptoms are bone swelling and often 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pain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progressing over a period of months. 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Teeth may loosen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and the overlying mucosa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ulcerates. Fever, leukocytosis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a raised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ESR and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anaemia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may be associated and indicate a poor prognosis.</a:t>
            </a:r>
            <a:endParaRPr lang="en-US" sz="16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The initial treatment is </a:t>
            </a:r>
            <a:r>
              <a:rPr lang="en-US" sz="2000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wide excision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or, if not possible, combination chemotherapy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should also be given and appears to have improved the survival rate but increases the risk of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lymphoid tumors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later.</a:t>
            </a:r>
            <a:endParaRPr lang="en-U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Image result for Ewing's sarcoma jaw">
            <a:extLst>
              <a:ext uri="{FF2B5EF4-FFF2-40B4-BE49-F238E27FC236}">
                <a16:creationId xmlns:a16="http://schemas.microsoft.com/office/drawing/2014/main" id="{9783A6A5-D572-40B2-8A3D-6CAB842D4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5" b="19455"/>
          <a:stretch/>
        </p:blipFill>
        <p:spPr bwMode="auto">
          <a:xfrm>
            <a:off x="8755380" y="4483699"/>
            <a:ext cx="2708910" cy="210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E8113D-2AA8-416D-BD96-873E4F1AC7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768"/>
          <a:stretch/>
        </p:blipFill>
        <p:spPr>
          <a:xfrm>
            <a:off x="8696586" y="2374300"/>
            <a:ext cx="2826498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87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53EC4-147A-4D20-BCC3-0D35EB354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1*</a:t>
            </a:r>
            <a:r>
              <a:rPr lang="en-US" sz="3200" b="1" i="1" u="sng" dirty="0">
                <a:solidFill>
                  <a:srgbClr val="FFFF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Acute alveolar osteitis (dry  socket, alveolitis sicca dolorosa, fibrinolytic alveolitis</a:t>
            </a:r>
            <a:r>
              <a:rPr lang="en-US" sz="3200" dirty="0">
                <a:solidFill>
                  <a:srgbClr val="FFFF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): </a:t>
            </a:r>
            <a:endParaRPr lang="en-US" sz="2800" dirty="0">
              <a:solidFill>
                <a:srgbClr val="FFFF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856148-895D-4C84-9E3C-6C05030C3CD6}"/>
              </a:ext>
            </a:extLst>
          </p:cNvPr>
          <p:cNvSpPr/>
          <p:nvPr/>
        </p:nvSpPr>
        <p:spPr>
          <a:xfrm>
            <a:off x="940419" y="2235129"/>
            <a:ext cx="10701453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It is a painful complication after tooth extraction when the blood clot is 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disintegrated 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exposing alveolar bone and cause necrosis of the socket wall. It’s occur in  about 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3% 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of all extraction and about 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22%  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after extraction of lower wisdom tooth.</a:t>
            </a:r>
          </a:p>
          <a:p>
            <a:pPr algn="just"/>
            <a:endParaRPr lang="en-US" sz="20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Predisposing factors:</a:t>
            </a:r>
            <a:endParaRPr lang="en-US" sz="2000" dirty="0">
              <a:solidFill>
                <a:srgbClr val="0070C0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76225" algn="l"/>
              </a:tabLst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Excessive use of </a:t>
            </a:r>
            <a:r>
              <a:rPr lang="en-US" sz="2400" dirty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local anesthesia 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with vasoconstrictor.</a:t>
            </a:r>
            <a:endParaRPr lang="en-US" sz="20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76225" algn="l"/>
              </a:tabLst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Excessive </a:t>
            </a:r>
            <a:r>
              <a:rPr lang="en-US" sz="2400" dirty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trauma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 during tooth extraction.</a:t>
            </a:r>
            <a:endParaRPr lang="en-US" sz="20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76225" algn="l"/>
              </a:tabLst>
            </a:pPr>
            <a:r>
              <a:rPr lang="en-US" sz="2400" dirty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Smoking 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epically after tooth extraction.</a:t>
            </a:r>
            <a:endParaRPr lang="en-US" sz="20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76225" algn="l"/>
              </a:tabLst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Female on </a:t>
            </a:r>
            <a:r>
              <a:rPr lang="en-US" sz="2400" dirty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contraceptive pills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76225" algn="l"/>
              </a:tabLst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Sclerosing bone diseases like </a:t>
            </a:r>
            <a:r>
              <a:rPr lang="en-US" sz="2400" dirty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Paget’s disease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76225" algn="l"/>
              </a:tabLst>
            </a:pPr>
            <a:r>
              <a:rPr lang="en-US" sz="2400" dirty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Pericoronitis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 .</a:t>
            </a:r>
            <a:endParaRPr lang="en-US" sz="20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76225" algn="l"/>
              </a:tabLst>
            </a:pPr>
            <a:r>
              <a:rPr lang="en-US" sz="2400" dirty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History of dry socket or radiotherapy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08FC6-65FC-4569-850C-96D1BD914B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52" t="29732" r="27586" b="2988"/>
          <a:stretch/>
        </p:blipFill>
        <p:spPr>
          <a:xfrm>
            <a:off x="7524929" y="3921650"/>
            <a:ext cx="4116943" cy="266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534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5DC09-D5FF-4640-851B-BB21D5919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FF00"/>
                </a:solidFill>
              </a:rPr>
              <a:t>Multiple myeloma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F3E53-1244-4703-9CFE-81FEEEC90BB6}"/>
              </a:ext>
            </a:extLst>
          </p:cNvPr>
          <p:cNvSpPr/>
          <p:nvPr/>
        </p:nvSpPr>
        <p:spPr>
          <a:xfrm>
            <a:off x="411480" y="2456795"/>
            <a:ext cx="74523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Multiple myeloma is a neoplasm of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plasma cells 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which produce a monoclonal immunoglobulin. It causes multiple foci of bone destruction, bone pain and tenderness. 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Oral amyloidosis 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may be a part from the symptoms. 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Proliferation of myeloma cells in the marrow frequently causes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anaemia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 and sometimes thrombocytopenia. 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Infections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 may result from depressed production of normal immunoglobulins. 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Greatly raised ESR as a result of overproduction of immunoglobulin (usually IgG). 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Skeletal radiographs typically show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multiple punched-out 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areas of radiolucency, particularly in the vault of the skull.</a:t>
            </a: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Dental treatment may be complicated by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anaemia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haemorrhagic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tendencies, or increased susceptibility to infection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14338" name="Picture 2" descr="Image result for Multiple myeloma">
            <a:extLst>
              <a:ext uri="{FF2B5EF4-FFF2-40B4-BE49-F238E27FC236}">
                <a16:creationId xmlns:a16="http://schemas.microsoft.com/office/drawing/2014/main" id="{6260F2B1-1A96-4FB1-9FC1-7E612E0AE9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3"/>
          <a:stretch/>
        </p:blipFill>
        <p:spPr bwMode="auto">
          <a:xfrm>
            <a:off x="8115299" y="2703167"/>
            <a:ext cx="3954781" cy="390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138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111C3-ACAF-452D-88F0-413329088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2D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Clinical features: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50024B-3B8A-40D5-BF1B-AAD1331935AF}"/>
              </a:ext>
            </a:extLst>
          </p:cNvPr>
          <p:cNvSpPr/>
          <p:nvPr/>
        </p:nvSpPr>
        <p:spPr>
          <a:xfrm>
            <a:off x="449580" y="3139728"/>
            <a:ext cx="75172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323850" algn="l"/>
              </a:tabLst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Pain start (2-4) days after tooth extraction.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323850" algn="l"/>
              </a:tabLst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Females affected more than males and mandible affected  3 times more than maxilla?</a:t>
            </a:r>
            <a:endParaRPr lang="en-US" sz="24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323850" algn="l"/>
              </a:tabLst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Localized pain in the socket and it is very sensitive to touch.</a:t>
            </a:r>
            <a:endParaRPr lang="en-US" sz="24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323850" algn="l"/>
              </a:tabLst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Gingival margin is swollen and dusky red in color.</a:t>
            </a:r>
            <a:endParaRPr lang="en-US" sz="24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323850" algn="l"/>
              </a:tabLst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The socket is devoid of clot or it may contain brown friable clot.</a:t>
            </a:r>
            <a:endParaRPr lang="en-US" sz="24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323850" algn="l"/>
              </a:tabLst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Fuel odor and taste.</a:t>
            </a:r>
            <a:endParaRPr lang="en-US" sz="24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323850" algn="l"/>
              </a:tabLst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Lymphadenopathy or they may be tender. </a:t>
            </a:r>
            <a:endParaRPr lang="en-US" sz="24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942B5-39F9-4523-BC09-C1B09C9EFF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7"/>
          <a:stretch/>
        </p:blipFill>
        <p:spPr>
          <a:xfrm>
            <a:off x="8321041" y="3139728"/>
            <a:ext cx="3537902" cy="323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23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464F4-D4E2-4E50-9D02-F84679E27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Treatment of established dry socket: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55AD10-CC5A-4B84-B253-54A8904BC995}"/>
              </a:ext>
            </a:extLst>
          </p:cNvPr>
          <p:cNvSpPr/>
          <p:nvPr/>
        </p:nvSpPr>
        <p:spPr>
          <a:xfrm>
            <a:off x="517627" y="3060829"/>
            <a:ext cx="10100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323850" algn="l"/>
              </a:tabLst>
            </a:pPr>
            <a:r>
              <a:rPr lang="en-US" sz="2400" dirty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Reassurance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 of the patient with </a:t>
            </a:r>
            <a:r>
              <a:rPr lang="en-US" sz="2400" dirty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x-ray examination 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of the socket .</a:t>
            </a:r>
            <a:endParaRPr lang="en-US" sz="20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323850" algn="l"/>
              </a:tabLst>
            </a:pPr>
            <a:r>
              <a:rPr lang="en-US" sz="2400" dirty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Irrigation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 of the socket with warm normal saline or chlorhexidine.</a:t>
            </a:r>
            <a:endParaRPr lang="en-US" sz="20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342900" indent="-342900"/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3 -Insertion of suitable dressing material like 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iodoform pack 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or 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lidocaine (lignocaine) gel 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on </a:t>
            </a: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ribbon gauze </a:t>
            </a: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are useful.</a:t>
            </a:r>
            <a:endParaRPr lang="en-US" sz="20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342900" indent="-342900"/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4-Avoid deep curettage of the socket?</a:t>
            </a:r>
            <a:endParaRPr lang="en-US" sz="20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342900" indent="-342900"/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5- Analgesia and antibiotics coverage if lymphadenopathy is present.</a:t>
            </a:r>
            <a:endParaRPr lang="en-US" sz="20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8903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300</TotalTime>
  <Words>4697</Words>
  <Application>Microsoft Office PowerPoint</Application>
  <PresentationFormat>Widescreen</PresentationFormat>
  <Paragraphs>484</Paragraphs>
  <Slides>70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81" baseType="lpstr">
      <vt:lpstr>Algerian</vt:lpstr>
      <vt:lpstr>Arial</vt:lpstr>
      <vt:lpstr>Arial Narrow</vt:lpstr>
      <vt:lpstr>Calibri</vt:lpstr>
      <vt:lpstr>Calibri Light</vt:lpstr>
      <vt:lpstr>Century Gothic</vt:lpstr>
      <vt:lpstr>Segoe UI Symbol</vt:lpstr>
      <vt:lpstr>Times New Roman</vt:lpstr>
      <vt:lpstr>Wingdings 3</vt:lpstr>
      <vt:lpstr>Ion Boardroom</vt:lpstr>
      <vt:lpstr>Office Theme</vt:lpstr>
      <vt:lpstr>PowerPoint Presentation</vt:lpstr>
      <vt:lpstr>Introduction</vt:lpstr>
      <vt:lpstr>Normal jaw skeleton</vt:lpstr>
      <vt:lpstr>PowerPoint Presentation</vt:lpstr>
      <vt:lpstr>Classification of bone diseases </vt:lpstr>
      <vt:lpstr>Inflammatory Bone Diseases</vt:lpstr>
      <vt:lpstr>1*Acute alveolar osteitis (dry  socket, alveolitis sicca dolorosa, fibrinolytic alveolitis): </vt:lpstr>
      <vt:lpstr>Clinical features:</vt:lpstr>
      <vt:lpstr>Treatment of established dry socket:</vt:lpstr>
      <vt:lpstr>Osteomyelitis:</vt:lpstr>
      <vt:lpstr>*Acute Osteomyelitis :     </vt:lpstr>
      <vt:lpstr>PowerPoint Presentation</vt:lpstr>
      <vt:lpstr>Management</vt:lpstr>
      <vt:lpstr>*Chronic osteomyelitis                                                                         </vt:lpstr>
      <vt:lpstr>Clinical features:</vt:lpstr>
      <vt:lpstr>PowerPoint Presentation</vt:lpstr>
      <vt:lpstr>PowerPoint Presentation</vt:lpstr>
      <vt:lpstr>Treatment:</vt:lpstr>
      <vt:lpstr>*Osteoradionecrosis</vt:lpstr>
      <vt:lpstr>Clinical features</vt:lpstr>
      <vt:lpstr>Management:</vt:lpstr>
      <vt:lpstr>PowerPoint Presentation</vt:lpstr>
      <vt:lpstr>PowerPoint Presentation</vt:lpstr>
      <vt:lpstr>*Garre's osteomyelitis</vt:lpstr>
      <vt:lpstr>PowerPoint Presentation</vt:lpstr>
      <vt:lpstr>Management</vt:lpstr>
      <vt:lpstr>PowerPoint Presentation</vt:lpstr>
      <vt:lpstr>Classification of bone diseases </vt:lpstr>
      <vt:lpstr>This group of diseases is divided into the following: </vt:lpstr>
      <vt:lpstr>Osteogenesis imperfesta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Metabolic bone diseases </vt:lpstr>
      <vt:lpstr>PowerPoint Presentation</vt:lpstr>
      <vt:lpstr>PowerPoint Presentation</vt:lpstr>
      <vt:lpstr>*Acromegaly </vt:lpstr>
      <vt:lpstr>PowerPoint Presentation</vt:lpstr>
      <vt:lpstr>This group of diseases is divided into the following: </vt:lpstr>
      <vt:lpstr>Diseases of unknown causes: Fibro-osseous lesions of the jaws</vt:lpstr>
      <vt:lpstr>PowerPoint Presentation</vt:lpstr>
      <vt:lpstr>PowerPoint Presentation</vt:lpstr>
      <vt:lpstr>PowerPoint Presentation</vt:lpstr>
      <vt:lpstr>PowerPoint Presentation</vt:lpstr>
      <vt:lpstr>Radiologic features of  fibrous dysplasia</vt:lpstr>
      <vt:lpstr>Treatment</vt:lpstr>
      <vt:lpstr>Cemento-osseous dysplasia</vt:lpstr>
      <vt:lpstr>a. Periapical cemento-osseous dysplasia:</vt:lpstr>
      <vt:lpstr>b. Florid cemento–osseous dysplasia:</vt:lpstr>
      <vt:lpstr>PowerPoint Presentation</vt:lpstr>
      <vt:lpstr>Ossifying fibroma: (cemento-ossifying fibroma)</vt:lpstr>
      <vt:lpstr>Juvenile aggressive ossifying fibroma:</vt:lpstr>
      <vt:lpstr>PowerPoint Presentation</vt:lpstr>
      <vt:lpstr>Classification of bone diseases </vt:lpstr>
      <vt:lpstr>Neoplastic bone diseases    </vt:lpstr>
      <vt:lpstr>Osteoma  and other bony over growth</vt:lpstr>
      <vt:lpstr>Gardner's syndrome</vt:lpstr>
      <vt:lpstr>Osteochondroma </vt:lpstr>
      <vt:lpstr>Osteosarcoma </vt:lpstr>
      <vt:lpstr>PowerPoint Presentation</vt:lpstr>
      <vt:lpstr>Ewing’s sarcoma</vt:lpstr>
      <vt:lpstr>Multiple myeloma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Bone Diseases</dc:title>
  <dc:creator>bayad Jaza</dc:creator>
  <cp:lastModifiedBy>pc</cp:lastModifiedBy>
  <cp:revision>73</cp:revision>
  <dcterms:created xsi:type="dcterms:W3CDTF">2017-10-21T19:56:18Z</dcterms:created>
  <dcterms:modified xsi:type="dcterms:W3CDTF">2022-04-10T22:39:53Z</dcterms:modified>
</cp:coreProperties>
</file>