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8" r:id="rId12"/>
    <p:sldId id="265" r:id="rId13"/>
    <p:sldId id="272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4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5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2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39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9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79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3621AC2-FD6E-48A4-91E5-24577F18D2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7177FCA-F04F-46DD-8193-1C358B7E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1824-6D83-4C94-810D-86DD70251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439" y="1761892"/>
            <a:ext cx="9144000" cy="11013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BIOPSY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24D49-C050-4C26-AD3F-4DEEE277F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Dr. Bayad Jaza Mahmood</a:t>
            </a:r>
          </a:p>
          <a:p>
            <a:pPr algn="l"/>
            <a:r>
              <a:rPr lang="en-US" dirty="0"/>
              <a:t>BDS, FKBMS</a:t>
            </a:r>
          </a:p>
        </p:txBody>
      </p:sp>
    </p:spTree>
    <p:extLst>
      <p:ext uri="{BB962C8B-B14F-4D97-AF65-F5344CB8AC3E}">
        <p14:creationId xmlns:p14="http://schemas.microsoft.com/office/powerpoint/2010/main" val="22721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7975-FD00-401A-9542-D5336839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330968"/>
            <a:ext cx="4840298" cy="1609344"/>
          </a:xfrm>
        </p:spPr>
        <p:txBody>
          <a:bodyPr/>
          <a:lstStyle/>
          <a:p>
            <a:r>
              <a:rPr lang="en-US" dirty="0"/>
              <a:t>Aspiration biopsy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545DB-E669-4731-B38D-27E0BEE8A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940312"/>
            <a:ext cx="6813396" cy="4399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1. Fine-needle aspiration (FNA) </a:t>
            </a:r>
            <a:r>
              <a:rPr lang="en-US" dirty="0"/>
              <a:t>cytology is a useful method for sampling soft-tissue masses in the head and neck, such as lymph nodes and salivary glands.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Procedure:</a:t>
            </a:r>
          </a:p>
          <a:p>
            <a:pPr marL="0" indent="0" algn="just">
              <a:buNone/>
            </a:pPr>
            <a:r>
              <a:rPr lang="en-US" dirty="0"/>
              <a:t>A 10- or 20-mL syringe with a 21-gauge needle is inserted into the </a:t>
            </a:r>
            <a:r>
              <a:rPr lang="en-US" dirty="0" err="1"/>
              <a:t>centre</a:t>
            </a:r>
            <a:r>
              <a:rPr lang="en-US" dirty="0"/>
              <a:t> of the deep tissue mass and the plunger pulled back, drawing a small tissue sample into the needle. </a:t>
            </a:r>
          </a:p>
          <a:p>
            <a:pPr marL="0" indent="0" algn="just">
              <a:buNone/>
            </a:pPr>
            <a:r>
              <a:rPr lang="en-US" dirty="0"/>
              <a:t>The needle tip is </a:t>
            </a:r>
            <a:r>
              <a:rPr lang="en-US" dirty="0" err="1"/>
              <a:t>resited</a:t>
            </a:r>
            <a:r>
              <a:rPr lang="en-US" dirty="0"/>
              <a:t> within the lesion and the procedure repeated several times. The sample is then delivered </a:t>
            </a:r>
            <a:r>
              <a:rPr lang="en-US" dirty="0">
                <a:solidFill>
                  <a:srgbClr val="FF0000"/>
                </a:solidFill>
              </a:rPr>
              <a:t>directly</a:t>
            </a:r>
            <a:r>
              <a:rPr lang="en-US" dirty="0"/>
              <a:t> onto a microscope slide, spread and fixed. This is a valuable method but technique sensitive. </a:t>
            </a:r>
          </a:p>
          <a:p>
            <a:pPr marL="0" indent="0" algn="just">
              <a:buNone/>
            </a:pPr>
            <a:r>
              <a:rPr lang="en-US" dirty="0"/>
              <a:t>Accurate sampling is clearly essential and on occasions where the lesion </a:t>
            </a:r>
            <a:r>
              <a:rPr lang="en-US" dirty="0">
                <a:solidFill>
                  <a:srgbClr val="0070C0"/>
                </a:solidFill>
              </a:rPr>
              <a:t>is deep </a:t>
            </a:r>
            <a:r>
              <a:rPr lang="en-US" dirty="0"/>
              <a:t>it can be combined with </a:t>
            </a:r>
            <a:r>
              <a:rPr lang="en-US" dirty="0">
                <a:solidFill>
                  <a:srgbClr val="C00000"/>
                </a:solidFill>
              </a:rPr>
              <a:t>ultrasound</a:t>
            </a:r>
            <a:r>
              <a:rPr lang="en-US" dirty="0"/>
              <a:t> investigation to ensure the needle is positioned within the lesion (ultrasound-guided FNA).</a:t>
            </a:r>
          </a:p>
        </p:txBody>
      </p:sp>
      <p:pic>
        <p:nvPicPr>
          <p:cNvPr id="1028" name="Picture 4" descr="Image result for fna biopsy neck">
            <a:extLst>
              <a:ext uri="{FF2B5EF4-FFF2-40B4-BE49-F238E27FC236}">
                <a16:creationId xmlns:a16="http://schemas.microsoft.com/office/drawing/2014/main" id="{1D6A5E2A-1841-491E-BCED-CB2DBE758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" t="13414" r="454" b="13090"/>
          <a:stretch/>
        </p:blipFill>
        <p:spPr bwMode="auto">
          <a:xfrm rot="10800000">
            <a:off x="7244671" y="1845884"/>
            <a:ext cx="4840299" cy="394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4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6768-9B17-471B-A923-757054FE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86" y="0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61BD-4EE2-4499-80B9-704AC45B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77" y="1496939"/>
            <a:ext cx="5933117" cy="50376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US" b="1" dirty="0"/>
            </a:br>
            <a:r>
              <a:rPr lang="en-US" dirty="0"/>
              <a:t>1. Non palpable lesions, or area difficult to biopsy but can be localized by CT, MRI, Ultrasound.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2. To rule out vascular lesions prior to open</a:t>
            </a:r>
            <a:br>
              <a:rPr lang="en-US" dirty="0"/>
            </a:br>
            <a:r>
              <a:rPr lang="en-US" dirty="0"/>
              <a:t>surgery.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3. In cases where Biopsy is contraindicated on</a:t>
            </a:r>
            <a:br>
              <a:rPr lang="en-US" dirty="0"/>
            </a:br>
            <a:r>
              <a:rPr lang="en-US" dirty="0"/>
              <a:t>medical background.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4. Used as a diagnostic screening test at</a:t>
            </a:r>
            <a:br>
              <a:rPr lang="en-US" dirty="0"/>
            </a:br>
            <a:r>
              <a:rPr lang="en-US" dirty="0"/>
              <a:t>community level for head and neck masses.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5. Indicated for known tumors to assess effect of treatment.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6. Used to obtain tissue for specific studies.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BCCD4-2267-4D39-9272-9AEBE658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403" y="1612912"/>
            <a:ext cx="5365662" cy="37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B84AD0-BE84-4B9A-AA36-2C6183DAFE61}"/>
              </a:ext>
            </a:extLst>
          </p:cNvPr>
          <p:cNvSpPr/>
          <p:nvPr/>
        </p:nvSpPr>
        <p:spPr>
          <a:xfrm>
            <a:off x="278110" y="1303120"/>
            <a:ext cx="582160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ADVANTAGES OF FNA:</a:t>
            </a:r>
          </a:p>
          <a:p>
            <a:br>
              <a:rPr lang="en-US" b="1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1. The technique is relatively painless, produces speedy results.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2. It is an inexpensive technique.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3. It requires little equipment.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4. The technique can be done as an out patient or a bed side procedure.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5. There is no problem with wound healing.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6. The technique is readily repeatable</a:t>
            </a:r>
            <a:br>
              <a:rPr lang="en-US" b="1" dirty="0">
                <a:solidFill>
                  <a:srgbClr val="262626"/>
                </a:solidFill>
              </a:rPr>
            </a:br>
            <a:br>
              <a:rPr lang="en-US" b="1" dirty="0">
                <a:solidFill>
                  <a:srgbClr val="262626"/>
                </a:solidFill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D9631-BE5F-41D2-A54E-CAAA1680B37B}"/>
              </a:ext>
            </a:extLst>
          </p:cNvPr>
          <p:cNvSpPr/>
          <p:nvPr/>
        </p:nvSpPr>
        <p:spPr>
          <a:xfrm>
            <a:off x="6270703" y="1303120"/>
            <a:ext cx="57949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BoldMT"/>
              </a:rPr>
              <a:t>DISADVANTAGES:</a:t>
            </a:r>
          </a:p>
          <a:p>
            <a:endParaRPr lang="en-US" dirty="0">
              <a:solidFill>
                <a:srgbClr val="330000"/>
              </a:solidFill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0000"/>
                </a:solidFill>
                <a:latin typeface="ArialMT"/>
              </a:rPr>
              <a:t>Requires great skills.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0000"/>
                </a:solidFill>
                <a:latin typeface="ArialMT"/>
              </a:rPr>
              <a:t>Needle can damage vital structure.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0000"/>
                </a:solidFill>
                <a:latin typeface="ArialMT"/>
              </a:rPr>
              <a:t>Internal bleeding possible.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0000"/>
                </a:solidFill>
                <a:latin typeface="ArialMT"/>
              </a:rPr>
              <a:t>Dissemination of tumor cells into damaged vessels.</a:t>
            </a:r>
            <a:br>
              <a:rPr lang="en-US" dirty="0">
                <a:solidFill>
                  <a:srgbClr val="330000"/>
                </a:solidFill>
                <a:latin typeface="Arial-BoldMT"/>
              </a:rPr>
            </a:br>
            <a:br>
              <a:rPr lang="en-US" dirty="0">
                <a:solidFill>
                  <a:srgbClr val="330000"/>
                </a:solidFill>
                <a:latin typeface="Arial-BoldM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6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934DC6-71A1-4F4E-BE6B-2B44B0FB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20" y="1491363"/>
            <a:ext cx="5319802" cy="405079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 Core needle biopsy: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is the procedure to remove a small amount of suspicious tissue with a larger “</a:t>
            </a:r>
            <a:r>
              <a:rPr lang="en-US" b="1" dirty="0"/>
              <a:t>core</a:t>
            </a:r>
            <a:r>
              <a:rPr lang="en-US" dirty="0"/>
              <a:t>” (meaning “hollow”) </a:t>
            </a:r>
            <a:r>
              <a:rPr lang="en-US" b="1" dirty="0"/>
              <a:t>needle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It is usually performed while the patient is under </a:t>
            </a:r>
            <a:r>
              <a:rPr lang="en-US"/>
              <a:t>local anesthesia.</a:t>
            </a:r>
            <a:endParaRPr lang="en-US" dirty="0"/>
          </a:p>
        </p:txBody>
      </p:sp>
      <p:pic>
        <p:nvPicPr>
          <p:cNvPr id="5122" name="Picture 2" descr="Image result for core needle biopsy neck lymph node">
            <a:extLst>
              <a:ext uri="{FF2B5EF4-FFF2-40B4-BE49-F238E27FC236}">
                <a16:creationId xmlns:a16="http://schemas.microsoft.com/office/drawing/2014/main" id="{E53C1B69-6B7C-48AA-8E07-806073E7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40" y="745272"/>
            <a:ext cx="5996104" cy="47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6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5A50-8CD2-44B1-8E68-391F501A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6" y="71375"/>
            <a:ext cx="7906215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Exfoliative Cytology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6EF3-D57F-4D03-A2E6-2A71AC5E5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07" y="1340823"/>
            <a:ext cx="4996416" cy="32757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br>
              <a:rPr lang="en-US" dirty="0"/>
            </a:br>
            <a:r>
              <a:rPr lang="en-US" dirty="0"/>
              <a:t>It is a quick and simple procedure, is an</a:t>
            </a:r>
            <a:br>
              <a:rPr lang="en-US" dirty="0"/>
            </a:br>
            <a:r>
              <a:rPr lang="en-US" dirty="0"/>
              <a:t>important alternative to biopsy in certain</a:t>
            </a:r>
            <a:br>
              <a:rPr lang="en-US" dirty="0"/>
            </a:br>
            <a:r>
              <a:rPr lang="en-US" dirty="0"/>
              <a:t>situations. In </a:t>
            </a:r>
            <a:r>
              <a:rPr lang="en-US" b="1" dirty="0"/>
              <a:t>exfoliative cytology</a:t>
            </a:r>
            <a:r>
              <a:rPr lang="en-US" dirty="0"/>
              <a:t>, cells</a:t>
            </a:r>
            <a:br>
              <a:rPr lang="en-US" dirty="0"/>
            </a:br>
            <a:r>
              <a:rPr lang="en-US" dirty="0"/>
              <a:t>shed from body surfaces, such as the</a:t>
            </a:r>
            <a:br>
              <a:rPr lang="en-US" dirty="0"/>
            </a:br>
            <a:r>
              <a:rPr lang="en-US" dirty="0"/>
              <a:t>inside of the mouth, are collected and</a:t>
            </a:r>
            <a:br>
              <a:rPr lang="en-US" dirty="0"/>
            </a:br>
            <a:r>
              <a:rPr lang="en-US" dirty="0"/>
              <a:t>examined. </a:t>
            </a:r>
          </a:p>
          <a:p>
            <a:pPr marL="0" indent="0" algn="just">
              <a:buNone/>
            </a:pPr>
            <a:r>
              <a:rPr lang="en-US" dirty="0"/>
              <a:t>This technique is useful only for the examination of </a:t>
            </a:r>
            <a:r>
              <a:rPr lang="en-US" dirty="0">
                <a:solidFill>
                  <a:srgbClr val="FF0000"/>
                </a:solidFill>
              </a:rPr>
              <a:t>surface cells </a:t>
            </a:r>
            <a:r>
              <a:rPr lang="en-US" dirty="0"/>
              <a:t>and often</a:t>
            </a:r>
            <a:br>
              <a:rPr lang="en-US" dirty="0"/>
            </a:br>
            <a:r>
              <a:rPr lang="en-US" dirty="0"/>
              <a:t>requires additional cytological analysis to confirm the results.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11F63-7944-48C8-8525-4FCAB628EA72}"/>
              </a:ext>
            </a:extLst>
          </p:cNvPr>
          <p:cNvSpPr/>
          <p:nvPr/>
        </p:nvSpPr>
        <p:spPr>
          <a:xfrm>
            <a:off x="233507" y="508138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DANGERS OF BIOPSY</a:t>
            </a:r>
            <a:br>
              <a:rPr lang="en-US" dirty="0">
                <a:solidFill>
                  <a:srgbClr val="4E3B30"/>
                </a:solidFill>
                <a:latin typeface="Franklin Gothic Medium" panose="020B0603020102020204" pitchFamily="34" charset="0"/>
              </a:rPr>
            </a:br>
            <a:r>
              <a:rPr lang="en-US" dirty="0"/>
              <a:t> Spreading of infection</a:t>
            </a:r>
            <a:br>
              <a:rPr lang="en-US" dirty="0"/>
            </a:br>
            <a:r>
              <a:rPr lang="en-US" dirty="0"/>
              <a:t> Haemorrhage</a:t>
            </a:r>
            <a:br>
              <a:rPr lang="en-US" dirty="0"/>
            </a:br>
            <a:r>
              <a:rPr lang="en-US" dirty="0"/>
              <a:t> Infection</a:t>
            </a:r>
            <a:br>
              <a:rPr lang="en-US" dirty="0"/>
            </a:br>
            <a:r>
              <a:rPr lang="en-US" dirty="0"/>
              <a:t> Operative trauma</a:t>
            </a:r>
          </a:p>
        </p:txBody>
      </p:sp>
      <p:pic>
        <p:nvPicPr>
          <p:cNvPr id="3074" name="Picture 2" descr="Image result for Exfoliative Cytology">
            <a:extLst>
              <a:ext uri="{FF2B5EF4-FFF2-40B4-BE49-F238E27FC236}">
                <a16:creationId xmlns:a16="http://schemas.microsoft.com/office/drawing/2014/main" id="{3F52C724-580B-4C76-9ACC-90915723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" b="7708"/>
          <a:stretch/>
        </p:blipFill>
        <p:spPr bwMode="auto">
          <a:xfrm>
            <a:off x="5412524" y="1340823"/>
            <a:ext cx="6667964" cy="40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2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4942-B009-4365-8F6D-2F5FC9A7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4857-9761-4EE2-865C-E30A06EB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525F-1CEE-4532-B45E-F710F96B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88" y="768542"/>
            <a:ext cx="2264367" cy="160934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Biopsy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BF139-175A-45C7-937E-785C50E0D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77" y="2377886"/>
            <a:ext cx="10058400" cy="2171812"/>
          </a:xfrm>
        </p:spPr>
        <p:txBody>
          <a:bodyPr/>
          <a:lstStyle/>
          <a:p>
            <a:r>
              <a:rPr lang="en-US" dirty="0"/>
              <a:t>Biopsy is defined as the complete or partial removal of a lesion for histopathological examination to aid definitive diagnosis. </a:t>
            </a:r>
          </a:p>
          <a:p>
            <a:endParaRPr lang="en-US" dirty="0"/>
          </a:p>
          <a:p>
            <a:r>
              <a:rPr lang="en-US" dirty="0"/>
              <a:t>Whereas biopsy usually establishes the definitive diagnosis, there are occasions when the result is not clear and in these circumstances the available histological data must be measured against clinical findings.</a:t>
            </a:r>
          </a:p>
        </p:txBody>
      </p:sp>
    </p:spTree>
    <p:extLst>
      <p:ext uri="{BB962C8B-B14F-4D97-AF65-F5344CB8AC3E}">
        <p14:creationId xmlns:p14="http://schemas.microsoft.com/office/powerpoint/2010/main" val="248058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9BE4-6CB0-4C47-8E57-DF842B14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INDICATIONS FOR BIOPSY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ED9F-A45A-42D0-AA93-F55340DE5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08" y="2288677"/>
            <a:ext cx="10549723" cy="33761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Any lesion </a:t>
            </a:r>
            <a:r>
              <a:rPr lang="en-US" sz="2200" dirty="0">
                <a:solidFill>
                  <a:srgbClr val="FF0000"/>
                </a:solidFill>
              </a:rPr>
              <a:t>that persists </a:t>
            </a:r>
            <a:r>
              <a:rPr lang="en-US" sz="2200" dirty="0"/>
              <a:t>for more than 2 weeks with no apparent etiologic basis.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Any inflammatory lesion that does </a:t>
            </a:r>
            <a:r>
              <a:rPr lang="en-US" sz="2200" dirty="0">
                <a:solidFill>
                  <a:srgbClr val="FF0000"/>
                </a:solidFill>
              </a:rPr>
              <a:t>not respond </a:t>
            </a:r>
            <a:r>
              <a:rPr lang="en-US" sz="2200" dirty="0"/>
              <a:t>to local treatment after 10 to 14 days.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Lesion that interfere with local function.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Bone lesions not specifically identified by clinical and radiographic findings.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Any lesion that has the characteristics of malignancy such as </a:t>
            </a:r>
            <a:r>
              <a:rPr lang="en-US" dirty="0" err="1"/>
              <a:t>Erythroplakia</a:t>
            </a:r>
            <a:r>
              <a:rPr lang="en-US" dirty="0"/>
              <a:t>, Ulceration, Bleeding, Induration and fixation.</a:t>
            </a:r>
          </a:p>
        </p:txBody>
      </p:sp>
    </p:spTree>
    <p:extLst>
      <p:ext uri="{BB962C8B-B14F-4D97-AF65-F5344CB8AC3E}">
        <p14:creationId xmlns:p14="http://schemas.microsoft.com/office/powerpoint/2010/main" val="42931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E2EF-4D75-4420-9599-7228A2B0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29" y="5120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Contraindications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59B7-934F-4197-86CD-EE8720CD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121408"/>
            <a:ext cx="5654336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Poor general condition.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4E3B30"/>
                </a:solidFill>
              </a:rPr>
              <a:t>Anticoagulant therapy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4E3B30"/>
                </a:solidFill>
              </a:rPr>
              <a:t>Local infection near the site</a:t>
            </a:r>
            <a:br>
              <a:rPr lang="en-US" dirty="0">
                <a:solidFill>
                  <a:srgbClr val="4E3B30"/>
                </a:solidFill>
              </a:rPr>
            </a:br>
            <a:br>
              <a:rPr lang="en-US" dirty="0">
                <a:solidFill>
                  <a:srgbClr val="4E3B30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5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CD10-FE5E-4BB8-BC34-4F757928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87" y="495783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Biopsy techniques: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C8C3-88BF-4968-850C-C911BA70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46" y="2606931"/>
            <a:ext cx="10058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Excisional biopsy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Incisional Biopsy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Punch Biopsy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Fine Needle Aspiration Cytology(FNAC) and CT guided FNAC.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Core Needle Biopsy.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Exfoliative Cytology.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9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09BC-B0BD-4B22-8528-99DA9C5B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60" y="0"/>
            <a:ext cx="10058400" cy="1609344"/>
          </a:xfrm>
        </p:spPr>
        <p:txBody>
          <a:bodyPr/>
          <a:lstStyle/>
          <a:p>
            <a:r>
              <a:rPr lang="en-US" dirty="0"/>
              <a:t>Excisional biopsy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7C5B-90AA-4543-B431-7C344F6C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33" y="1609344"/>
            <a:ext cx="5843908" cy="23390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An excisional </a:t>
            </a:r>
            <a:r>
              <a:rPr lang="en-US" sz="2400" dirty="0" err="1"/>
              <a:t>biposy</a:t>
            </a:r>
            <a:r>
              <a:rPr lang="en-US" sz="2400" dirty="0"/>
              <a:t> implies the complete removal of the lesion.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entire lesion with 2 to 3mm of normal appearing tissue surrounding the lesion is excised if benign.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CCC31-5A3B-4E2D-8392-2438CCA01778}"/>
              </a:ext>
            </a:extLst>
          </p:cNvPr>
          <p:cNvSpPr/>
          <p:nvPr/>
        </p:nvSpPr>
        <p:spPr>
          <a:xfrm>
            <a:off x="382858" y="3836019"/>
            <a:ext cx="61629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70C0"/>
                </a:solidFill>
              </a:rPr>
              <a:t>INDICATIONS:</a:t>
            </a:r>
          </a:p>
          <a:p>
            <a:endParaRPr lang="en-US" sz="2400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Should be employed with small lesions less than 2cm.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lesion on clinical exam appears benign.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When complete excision with a margin of normal tissue is possible without mutilation.</a:t>
            </a:r>
            <a:br>
              <a:rPr lang="en-US" dirty="0">
                <a:solidFill>
                  <a:srgbClr val="4E3B30"/>
                </a:solidFill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A3FE2-1FBA-4EF3-9564-EFB332D7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082" y="215843"/>
            <a:ext cx="4739028" cy="65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367A-E6AF-4669-9921-50CF4B16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53" y="0"/>
            <a:ext cx="4762239" cy="1609344"/>
          </a:xfrm>
        </p:spPr>
        <p:txBody>
          <a:bodyPr>
            <a:normAutofit/>
          </a:bodyPr>
          <a:lstStyle/>
          <a:p>
            <a:r>
              <a:rPr lang="en-US" dirty="0"/>
              <a:t>INCISIONAL BIOPSY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E8EE-293D-4FFB-8DF4-B16A6B6F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9" y="1324542"/>
            <a:ext cx="6345713" cy="27405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300" dirty="0"/>
              <a:t>An incisional </a:t>
            </a:r>
            <a:r>
              <a:rPr lang="en-US" sz="2300" dirty="0" err="1"/>
              <a:t>biposy</a:t>
            </a:r>
            <a:r>
              <a:rPr lang="en-US" sz="2300" dirty="0"/>
              <a:t> implies the removal of the piece of lesion.</a:t>
            </a:r>
            <a:br>
              <a:rPr lang="en-US" sz="2300" dirty="0"/>
            </a:br>
            <a:endParaRPr lang="en-US" sz="2300" dirty="0"/>
          </a:p>
          <a:p>
            <a:pPr marL="0" indent="0">
              <a:buNone/>
            </a:pPr>
            <a:r>
              <a:rPr lang="en-US" sz="2300" dirty="0"/>
              <a:t>Indications: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Size limitations</a:t>
            </a:r>
            <a:r>
              <a:rPr lang="en-US" dirty="0"/>
              <a:t>(&gt; 2 cm)</a:t>
            </a:r>
            <a:r>
              <a:rPr lang="en-US" sz="23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Hazardous location of the lesion.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Great suspicion of malignancy.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EEEE5-D484-45A9-806A-D63818A90F41}"/>
              </a:ext>
            </a:extLst>
          </p:cNvPr>
          <p:cNvSpPr/>
          <p:nvPr/>
        </p:nvSpPr>
        <p:spPr>
          <a:xfrm>
            <a:off x="356170" y="4180344"/>
            <a:ext cx="682521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</a:rPr>
              <a:t>Technique: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Representative areas are biopsied in a wedge fashion.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Margins should extend into normal tissue on the deep surface.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Necrotic tissue should be avoided.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 narrow deep specimen is better than a broad shallow one.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65EB4-AB76-4701-B5BD-5951D7082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94" y="390292"/>
            <a:ext cx="4219297" cy="63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C4C0-892F-4B93-AFAE-D0F5377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F0624-4BF6-464F-9122-5E09BE55D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0411E-B4D3-4B56-B2F1-54167CDC4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76" y="250457"/>
            <a:ext cx="10436872" cy="60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87593-1ABD-41B3-9BD7-95CB8FE3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65" y="454177"/>
            <a:ext cx="6245353" cy="519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Punch biopsy</a:t>
            </a:r>
            <a:br>
              <a:rPr lang="en-US" dirty="0"/>
            </a:br>
            <a:r>
              <a:rPr lang="en-US" dirty="0"/>
              <a:t>A circular blade can be used to remove a cylindrical core of tissue as a form of incisional biopsy: this </a:t>
            </a:r>
            <a:r>
              <a:rPr lang="en-US" i="1" dirty="0"/>
              <a:t>punch biopsy </a:t>
            </a:r>
            <a:r>
              <a:rPr lang="en-US" dirty="0"/>
              <a:t>technique is more commonly used on skin.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2800" b="1" dirty="0">
                <a:solidFill>
                  <a:srgbClr val="0070C0"/>
                </a:solidFill>
              </a:rPr>
              <a:t>Trephines</a:t>
            </a:r>
            <a:br>
              <a:rPr lang="en-US" dirty="0"/>
            </a:br>
            <a:r>
              <a:rPr lang="en-US" dirty="0"/>
              <a:t>In this technique a core of tissue is trephined from</a:t>
            </a:r>
            <a:br>
              <a:rPr lang="en-US" dirty="0"/>
            </a:br>
            <a:r>
              <a:rPr lang="en-US" dirty="0"/>
              <a:t>the lesion. It may be used for soft-tissue swellings</a:t>
            </a:r>
            <a:br>
              <a:rPr lang="en-US" dirty="0"/>
            </a:br>
            <a:r>
              <a:rPr lang="en-US" dirty="0"/>
              <a:t>or bone. </a:t>
            </a:r>
          </a:p>
          <a:p>
            <a:pPr marL="0" indent="0">
              <a:buNone/>
            </a:pPr>
            <a:r>
              <a:rPr lang="en-US" dirty="0"/>
              <a:t>This provides sufficient material, retaining tissue architecture, for histological diagnosis and is</a:t>
            </a:r>
            <a:br>
              <a:rPr lang="en-US" dirty="0"/>
            </a:br>
            <a:r>
              <a:rPr lang="en-US" dirty="0"/>
              <a:t>useful for lesions where access may be difficult.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 descr="Image result for PUNCH BIOPSY">
            <a:extLst>
              <a:ext uri="{FF2B5EF4-FFF2-40B4-BE49-F238E27FC236}">
                <a16:creationId xmlns:a16="http://schemas.microsoft.com/office/drawing/2014/main" id="{FA67A8B3-7A38-4A7D-9622-428174DF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77" y="0"/>
            <a:ext cx="2933169" cy="36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rephines BIOPSY">
            <a:extLst>
              <a:ext uri="{FF2B5EF4-FFF2-40B4-BE49-F238E27FC236}">
                <a16:creationId xmlns:a16="http://schemas.microsoft.com/office/drawing/2014/main" id="{B9B91F51-79DA-4505-B37F-EF7F07FA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76" y="5030840"/>
            <a:ext cx="3442475" cy="18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rephines BIOPSY">
            <a:extLst>
              <a:ext uri="{FF2B5EF4-FFF2-40B4-BE49-F238E27FC236}">
                <a16:creationId xmlns:a16="http://schemas.microsoft.com/office/drawing/2014/main" id="{541123EC-ACB7-40E7-B8B2-3F58DCC0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59" y="3742338"/>
            <a:ext cx="4149880" cy="31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59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441</TotalTime>
  <Words>880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Arial-BoldMT</vt:lpstr>
      <vt:lpstr>ArialMT</vt:lpstr>
      <vt:lpstr>Franklin Gothic Medium</vt:lpstr>
      <vt:lpstr>Rockwell</vt:lpstr>
      <vt:lpstr>Rockwell Condensed</vt:lpstr>
      <vt:lpstr>Wingdings</vt:lpstr>
      <vt:lpstr>Wood Type</vt:lpstr>
      <vt:lpstr>BIOPSY</vt:lpstr>
      <vt:lpstr>Biopsy</vt:lpstr>
      <vt:lpstr>INDICATIONS FOR BIOPSY</vt:lpstr>
      <vt:lpstr>Contraindications</vt:lpstr>
      <vt:lpstr>Biopsy techniques:</vt:lpstr>
      <vt:lpstr>Excisional biopsy</vt:lpstr>
      <vt:lpstr>INCISIONAL BIOPSY</vt:lpstr>
      <vt:lpstr>PowerPoint Presentation</vt:lpstr>
      <vt:lpstr>PowerPoint Presentation</vt:lpstr>
      <vt:lpstr>Aspiration biopsy</vt:lpstr>
      <vt:lpstr>INDICATIONS</vt:lpstr>
      <vt:lpstr>PowerPoint Presentation</vt:lpstr>
      <vt:lpstr>PowerPoint Presentation</vt:lpstr>
      <vt:lpstr>Exfoliative Cytology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BIOPSY</dc:title>
  <dc:creator>bayad Jaza</dc:creator>
  <cp:lastModifiedBy>bayad Jaza</cp:lastModifiedBy>
  <cp:revision>31</cp:revision>
  <dcterms:created xsi:type="dcterms:W3CDTF">2017-10-14T15:00:18Z</dcterms:created>
  <dcterms:modified xsi:type="dcterms:W3CDTF">2020-12-11T17:16:28Z</dcterms:modified>
</cp:coreProperties>
</file>