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69" r:id="rId4"/>
    <p:sldId id="270" r:id="rId5"/>
    <p:sldId id="271" r:id="rId6"/>
    <p:sldId id="274" r:id="rId7"/>
    <p:sldId id="275" r:id="rId8"/>
    <p:sldId id="276" r:id="rId9"/>
    <p:sldId id="277" r:id="rId10"/>
    <p:sldId id="272" r:id="rId11"/>
    <p:sldId id="273"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E90A-7465-4F31-A0BD-A3F901AAD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99F623-3951-465D-91CD-E6B2464BF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440CC5-29EB-46BA-9ECB-85E6AD9A4496}"/>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5" name="Footer Placeholder 4">
            <a:extLst>
              <a:ext uri="{FF2B5EF4-FFF2-40B4-BE49-F238E27FC236}">
                <a16:creationId xmlns:a16="http://schemas.microsoft.com/office/drawing/2014/main" id="{0B0C021E-BAF9-45A4-93D5-7DE5E574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22629-A733-4429-B4D0-79BBD8FD13FC}"/>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179583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8B51A-A702-4703-90AA-C051A4EE30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9A824-BECF-4ECF-A383-5F6805D7B5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ABA69-CD06-4DE2-9F2C-8BF4C55950FA}"/>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5" name="Footer Placeholder 4">
            <a:extLst>
              <a:ext uri="{FF2B5EF4-FFF2-40B4-BE49-F238E27FC236}">
                <a16:creationId xmlns:a16="http://schemas.microsoft.com/office/drawing/2014/main" id="{CAD5A324-0082-4CB2-B971-143AB97B0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6148E-1D7F-4EDB-BDDF-B73723A16C9E}"/>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76738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A2E10-EF63-4D57-BC46-7BF5EA65F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184AE-371F-4530-899F-E9B272B57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C30D3-1320-46C1-A2FD-9C6ADD99CE9A}"/>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5" name="Footer Placeholder 4">
            <a:extLst>
              <a:ext uri="{FF2B5EF4-FFF2-40B4-BE49-F238E27FC236}">
                <a16:creationId xmlns:a16="http://schemas.microsoft.com/office/drawing/2014/main" id="{AA71DAF9-B82C-4B1A-AF5E-47C4F2376B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13305-A7C6-470A-BD69-99189692A6E6}"/>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237720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1557-CD30-4D94-BF02-197D6C10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F87EE-2ADC-4115-98E3-7BDA46E7B1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6ABED-1707-479F-B42D-43198644B106}"/>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5" name="Footer Placeholder 4">
            <a:extLst>
              <a:ext uri="{FF2B5EF4-FFF2-40B4-BE49-F238E27FC236}">
                <a16:creationId xmlns:a16="http://schemas.microsoft.com/office/drawing/2014/main" id="{B27A47C5-5971-4F69-843F-BA104367A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6B847-7056-4487-BD2F-F3790212C931}"/>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137179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DDFD-BF0F-45F5-BBC5-88018C0E4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5D553D-4CA5-4B92-B631-492BB1352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13D743-DF02-4623-BFDE-9CB8DBAE9700}"/>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5" name="Footer Placeholder 4">
            <a:extLst>
              <a:ext uri="{FF2B5EF4-FFF2-40B4-BE49-F238E27FC236}">
                <a16:creationId xmlns:a16="http://schemas.microsoft.com/office/drawing/2014/main" id="{F1452B82-432A-4EC3-A0C4-99D3E95D9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4FB8C-9C12-49FA-9F6A-1DC7A0840672}"/>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380727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ED5D-1A32-43A9-A514-5767F7BBB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6A09A-5296-4F28-85E2-72C49A413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8B6162-F82D-4F28-BDE6-10AB4232F6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2E8481-66D2-45E2-8B5D-21885DF2C565}"/>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6" name="Footer Placeholder 5">
            <a:extLst>
              <a:ext uri="{FF2B5EF4-FFF2-40B4-BE49-F238E27FC236}">
                <a16:creationId xmlns:a16="http://schemas.microsoft.com/office/drawing/2014/main" id="{473246AE-A4CC-494F-BE1A-6A27899C1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FA512-0158-4CD9-93DA-0BC563A2F5BC}"/>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146967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CD1A-EF65-4E3A-B3F7-9650B7951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3BA8AC-6AC0-45F8-A674-88D9531786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7D2319-5774-4C66-90C6-5372486BEC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108140-20C1-4F57-9763-C038B9EE6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BAC33C-3E9F-4482-B504-3621C5898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66135-261A-4009-9934-3D2D61E5B97A}"/>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8" name="Footer Placeholder 7">
            <a:extLst>
              <a:ext uri="{FF2B5EF4-FFF2-40B4-BE49-F238E27FC236}">
                <a16:creationId xmlns:a16="http://schemas.microsoft.com/office/drawing/2014/main" id="{E713EDD3-3FBD-4BA2-8E1F-35464DE8B1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E849D-83F0-4D7A-B63E-BDF54594129C}"/>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37332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16F2-531F-4C96-B112-31786634C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84732-2FC5-461B-B197-8ED89331A725}"/>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4" name="Footer Placeholder 3">
            <a:extLst>
              <a:ext uri="{FF2B5EF4-FFF2-40B4-BE49-F238E27FC236}">
                <a16:creationId xmlns:a16="http://schemas.microsoft.com/office/drawing/2014/main" id="{575206DD-99FB-4BFC-8D59-81A845DBE5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18C682-A56D-4CCF-9CA9-7C5BF66CE42D}"/>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354301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041B4-365B-4680-A22B-3D6B0E2F4D9D}"/>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3" name="Footer Placeholder 2">
            <a:extLst>
              <a:ext uri="{FF2B5EF4-FFF2-40B4-BE49-F238E27FC236}">
                <a16:creationId xmlns:a16="http://schemas.microsoft.com/office/drawing/2014/main" id="{5E06EC2D-4EA6-49B0-91F5-EE32F08CEE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429A4D-9507-42EF-856C-B012F0990631}"/>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408331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0677-DB58-4C56-9A86-0AC9908EB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8F162-C885-4435-9710-1198628D5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DCB8EC-5464-4847-92C7-C2F2FAF09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DFB84F-4A92-4142-9612-BACE23B97148}"/>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6" name="Footer Placeholder 5">
            <a:extLst>
              <a:ext uri="{FF2B5EF4-FFF2-40B4-BE49-F238E27FC236}">
                <a16:creationId xmlns:a16="http://schemas.microsoft.com/office/drawing/2014/main" id="{5DE48DFE-1749-49BE-901C-87A0F04C6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C60A9-24A3-44ED-AE0F-7435486B9D5D}"/>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118575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8F78-A99B-428C-BAFF-F32783910B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23B0D7-C100-4F3B-8F95-2A7CB3019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2A942A-B541-4942-9A4F-4B8F42D68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A07F0-D579-4DDE-9D09-97AAD8F5369F}"/>
              </a:ext>
            </a:extLst>
          </p:cNvPr>
          <p:cNvSpPr>
            <a:spLocks noGrp="1"/>
          </p:cNvSpPr>
          <p:nvPr>
            <p:ph type="dt" sz="half" idx="10"/>
          </p:nvPr>
        </p:nvSpPr>
        <p:spPr/>
        <p:txBody>
          <a:bodyPr/>
          <a:lstStyle/>
          <a:p>
            <a:fld id="{779D68C6-AFC7-486F-BA85-2CEDB2098778}" type="datetimeFigureOut">
              <a:rPr lang="en-US" smtClean="0"/>
              <a:t>4/10/2022</a:t>
            </a:fld>
            <a:endParaRPr lang="en-US"/>
          </a:p>
        </p:txBody>
      </p:sp>
      <p:sp>
        <p:nvSpPr>
          <p:cNvPr id="6" name="Footer Placeholder 5">
            <a:extLst>
              <a:ext uri="{FF2B5EF4-FFF2-40B4-BE49-F238E27FC236}">
                <a16:creationId xmlns:a16="http://schemas.microsoft.com/office/drawing/2014/main" id="{060ABC45-5F1B-4423-8C2D-4F8290A71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A2ACC-3560-499A-9A2D-1289C5C3E267}"/>
              </a:ext>
            </a:extLst>
          </p:cNvPr>
          <p:cNvSpPr>
            <a:spLocks noGrp="1"/>
          </p:cNvSpPr>
          <p:nvPr>
            <p:ph type="sldNum" sz="quarter" idx="12"/>
          </p:nvPr>
        </p:nvSpPr>
        <p:spPr/>
        <p:txBody>
          <a:bodyPr/>
          <a:lstStyle/>
          <a:p>
            <a:fld id="{723E2BCA-5300-40CD-932B-92153F1B02BF}" type="slidenum">
              <a:rPr lang="en-US" smtClean="0"/>
              <a:t>‹#›</a:t>
            </a:fld>
            <a:endParaRPr lang="en-US"/>
          </a:p>
        </p:txBody>
      </p:sp>
    </p:spTree>
    <p:extLst>
      <p:ext uri="{BB962C8B-B14F-4D97-AF65-F5344CB8AC3E}">
        <p14:creationId xmlns:p14="http://schemas.microsoft.com/office/powerpoint/2010/main" val="34758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2EC07-BAB0-41AF-9B6B-5F68D33059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676195-AD7C-4F14-9F18-A57443C5A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9B29F-0875-452C-A0C1-2E871937C8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D68C6-AFC7-486F-BA85-2CEDB2098778}" type="datetimeFigureOut">
              <a:rPr lang="en-US" smtClean="0"/>
              <a:t>4/10/2022</a:t>
            </a:fld>
            <a:endParaRPr lang="en-US"/>
          </a:p>
        </p:txBody>
      </p:sp>
      <p:sp>
        <p:nvSpPr>
          <p:cNvPr id="5" name="Footer Placeholder 4">
            <a:extLst>
              <a:ext uri="{FF2B5EF4-FFF2-40B4-BE49-F238E27FC236}">
                <a16:creationId xmlns:a16="http://schemas.microsoft.com/office/drawing/2014/main" id="{444E26A6-9AE1-4919-814A-7F7ADA355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EFE5C-9079-498A-80C9-1E4A4C268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E2BCA-5300-40CD-932B-92153F1B02BF}" type="slidenum">
              <a:rPr lang="en-US" smtClean="0"/>
              <a:t>‹#›</a:t>
            </a:fld>
            <a:endParaRPr lang="en-US"/>
          </a:p>
        </p:txBody>
      </p:sp>
    </p:spTree>
    <p:extLst>
      <p:ext uri="{BB962C8B-B14F-4D97-AF65-F5344CB8AC3E}">
        <p14:creationId xmlns:p14="http://schemas.microsoft.com/office/powerpoint/2010/main" val="18947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Ischemic Heart Diseases</a:t>
            </a:r>
          </a:p>
        </p:txBody>
      </p:sp>
      <p:sp>
        <p:nvSpPr>
          <p:cNvPr id="3" name="Content Placeholder 2"/>
          <p:cNvSpPr>
            <a:spLocks noGrp="1"/>
          </p:cNvSpPr>
          <p:nvPr>
            <p:ph idx="1"/>
          </p:nvPr>
        </p:nvSpPr>
        <p:spPr/>
        <p:txBody>
          <a:bodyPr/>
          <a:lstStyle/>
          <a:p>
            <a:r>
              <a:rPr lang="en-US" dirty="0"/>
              <a:t>It is a general term for group of cardiac diseases, characterized by ischemia or necrosis of part of heart tissue. </a:t>
            </a:r>
          </a:p>
          <a:p>
            <a:endParaRPr lang="en-US" dirty="0"/>
          </a:p>
          <a:p>
            <a:r>
              <a:rPr lang="en-US" dirty="0"/>
              <a:t>It includes: </a:t>
            </a:r>
          </a:p>
          <a:p>
            <a:pPr marL="514350" indent="-514350">
              <a:buFont typeface="+mj-lt"/>
              <a:buAutoNum type="alphaLcParenR"/>
            </a:pPr>
            <a:r>
              <a:rPr lang="en-US" dirty="0"/>
              <a:t>Angina Pectoris (chest pain).</a:t>
            </a:r>
          </a:p>
          <a:p>
            <a:pPr marL="514350" indent="-514350">
              <a:buFont typeface="+mj-lt"/>
              <a:buAutoNum type="alphaLcParenR"/>
            </a:pPr>
            <a:r>
              <a:rPr lang="en-US" dirty="0"/>
              <a:t>Myocardial Infraction (Ml or heart attack)</a:t>
            </a:r>
          </a:p>
          <a:p>
            <a:pPr marL="514350" indent="-514350">
              <a:buFont typeface="+mj-lt"/>
              <a:buAutoNum type="alphaLcParenR"/>
            </a:pPr>
            <a:r>
              <a:rPr lang="en-US" dirty="0"/>
              <a:t>CVA </a:t>
            </a:r>
            <a:br>
              <a:rPr lang="en-US" dirty="0"/>
            </a:br>
            <a:br>
              <a:rPr lang="en-US" dirty="0"/>
            </a:br>
            <a:endParaRPr lang="en-US" dirty="0"/>
          </a:p>
        </p:txBody>
      </p:sp>
    </p:spTree>
    <p:extLst>
      <p:ext uri="{BB962C8B-B14F-4D97-AF65-F5344CB8AC3E}">
        <p14:creationId xmlns:p14="http://schemas.microsoft.com/office/powerpoint/2010/main" val="60049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1325563"/>
          </a:xfrm>
        </p:spPr>
        <p:txBody>
          <a:bodyPr>
            <a:normAutofit/>
          </a:bodyPr>
          <a:lstStyle/>
          <a:p>
            <a:r>
              <a:rPr lang="en-US" sz="3200" b="1" dirty="0">
                <a:solidFill>
                  <a:srgbClr val="0070C0"/>
                </a:solidFill>
              </a:rPr>
              <a:t>Management of MI patients undergoing dental procedures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Patients within 6 months of MI at greater risk of another attack.</a:t>
            </a:r>
          </a:p>
          <a:p>
            <a:pPr marL="514350" indent="-514350">
              <a:buFont typeface="+mj-lt"/>
              <a:buAutoNum type="arabicPeriod"/>
            </a:pPr>
            <a:r>
              <a:rPr lang="en-US" dirty="0"/>
              <a:t>Consult the physician.</a:t>
            </a:r>
          </a:p>
          <a:p>
            <a:pPr marL="514350" indent="-514350">
              <a:buFont typeface="+mj-lt"/>
              <a:buAutoNum type="arabicPeriod"/>
            </a:pPr>
            <a:r>
              <a:rPr lang="en-US" dirty="0"/>
              <a:t>Dental treatments can precipitate arrythmia and aggravate cardiac ischemia, so the elective procedures should be deferred.</a:t>
            </a:r>
          </a:p>
          <a:p>
            <a:pPr marL="514350" indent="-514350">
              <a:buFont typeface="+mj-lt"/>
              <a:buAutoNum type="arabicPeriod"/>
            </a:pPr>
            <a:r>
              <a:rPr lang="en-US" dirty="0"/>
              <a:t>For emergency treatment:</a:t>
            </a:r>
          </a:p>
          <a:p>
            <a:pPr marL="514350" indent="-514350">
              <a:buFont typeface="+mj-lt"/>
              <a:buAutoNum type="alphaLcParenR"/>
            </a:pPr>
            <a:r>
              <a:rPr lang="en-US" dirty="0"/>
              <a:t>Simple emergency procedures under L.A within 6 months of MI can be performed but after consultation of specialist.</a:t>
            </a:r>
          </a:p>
          <a:p>
            <a:pPr marL="514350" indent="-514350">
              <a:buFont typeface="+mj-lt"/>
              <a:buAutoNum type="alphaLcParenR"/>
            </a:pPr>
            <a:r>
              <a:rPr lang="en-US" dirty="0"/>
              <a:t>Symptomatic patients with old history of MI (&gt;6months) can be done safely but with stress reduction protocol.</a:t>
            </a:r>
            <a:br>
              <a:rPr lang="en-US" dirty="0"/>
            </a:br>
            <a:r>
              <a:rPr lang="en-US" dirty="0"/>
              <a:t> </a:t>
            </a:r>
          </a:p>
        </p:txBody>
      </p:sp>
    </p:spTree>
    <p:extLst>
      <p:ext uri="{BB962C8B-B14F-4D97-AF65-F5344CB8AC3E}">
        <p14:creationId xmlns:p14="http://schemas.microsoft.com/office/powerpoint/2010/main" val="96118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628196"/>
            <a:ext cx="10515600" cy="5783489"/>
          </a:xfrm>
        </p:spPr>
        <p:txBody>
          <a:bodyPr>
            <a:normAutofit fontScale="85000" lnSpcReduction="20000"/>
          </a:bodyPr>
          <a:lstStyle/>
          <a:p>
            <a:pPr marL="514350" indent="-514350">
              <a:buFont typeface="+mj-lt"/>
              <a:buAutoNum type="arabicPeriod" startAt="5"/>
            </a:pPr>
            <a:r>
              <a:rPr lang="en-US" dirty="0"/>
              <a:t>The physician may advocate the preoperative use of GTN (</a:t>
            </a:r>
            <a:r>
              <a:rPr lang="en-US" dirty="0" err="1"/>
              <a:t>glycerine</a:t>
            </a:r>
            <a:r>
              <a:rPr lang="en-US" dirty="0"/>
              <a:t> </a:t>
            </a:r>
            <a:r>
              <a:rPr lang="en-US" dirty="0" err="1"/>
              <a:t>trinitrate</a:t>
            </a:r>
            <a:r>
              <a:rPr lang="en-US" dirty="0"/>
              <a:t>).</a:t>
            </a:r>
          </a:p>
          <a:p>
            <a:pPr marL="514350" indent="-514350">
              <a:buFont typeface="+mj-lt"/>
              <a:buAutoNum type="arabicPeriod" startAt="5"/>
            </a:pPr>
            <a:r>
              <a:rPr lang="en-US" dirty="0"/>
              <a:t>Monitor the vital signs (BP, Pulse, SPO</a:t>
            </a:r>
            <a:r>
              <a:rPr lang="en-US" sz="2000" dirty="0"/>
              <a:t>2</a:t>
            </a:r>
            <a:r>
              <a:rPr lang="en-US" dirty="0"/>
              <a:t>, ECG).</a:t>
            </a:r>
          </a:p>
          <a:p>
            <a:pPr marL="514350" indent="-514350">
              <a:buFont typeface="+mj-lt"/>
              <a:buAutoNum type="arabicPeriod" startAt="5"/>
            </a:pPr>
            <a:r>
              <a:rPr lang="en-US" dirty="0"/>
              <a:t>If MI is suspected intraoperatively the following should be done:</a:t>
            </a:r>
          </a:p>
          <a:p>
            <a:pPr marL="0" indent="0">
              <a:buNone/>
            </a:pPr>
            <a:endParaRPr lang="en-US" dirty="0"/>
          </a:p>
          <a:p>
            <a:pPr marL="914400" indent="-457200">
              <a:buFont typeface="+mj-lt"/>
              <a:buAutoNum type="alphaLcParenR"/>
            </a:pPr>
            <a:r>
              <a:rPr lang="en-US" dirty="0">
                <a:solidFill>
                  <a:srgbClr val="002060"/>
                </a:solidFill>
                <a:latin typeface="Arial Narrow" panose="020B0606020202030204" pitchFamily="34" charset="0"/>
              </a:rPr>
              <a:t>Alert emergency services (if in community) or cardiac arrest team (if in hospital).</a:t>
            </a:r>
          </a:p>
          <a:p>
            <a:pPr marL="914400" indent="-457200">
              <a:buFont typeface="+mj-lt"/>
              <a:buAutoNum type="alphaLcParenR"/>
            </a:pPr>
            <a:r>
              <a:rPr lang="en-US" dirty="0">
                <a:solidFill>
                  <a:srgbClr val="002060"/>
                </a:solidFill>
                <a:latin typeface="Arial Narrow" panose="020B0606020202030204" pitchFamily="34" charset="0"/>
              </a:rPr>
              <a:t>Aspirin (300 mg); to be chewed. </a:t>
            </a:r>
            <a:r>
              <a:rPr lang="en-US" dirty="0" err="1">
                <a:solidFill>
                  <a:srgbClr val="002060"/>
                </a:solidFill>
                <a:latin typeface="Arial Narrow" panose="020B0606020202030204" pitchFamily="34" charset="0"/>
              </a:rPr>
              <a:t>Clopidogrel</a:t>
            </a:r>
            <a:endParaRPr lang="en-US" dirty="0">
              <a:solidFill>
                <a:srgbClr val="002060"/>
              </a:solidFill>
              <a:latin typeface="Arial Narrow" panose="020B0606020202030204" pitchFamily="34" charset="0"/>
            </a:endParaRPr>
          </a:p>
          <a:p>
            <a:pPr marL="914400" indent="-457200">
              <a:buFont typeface="+mj-lt"/>
              <a:buAutoNum type="alphaLcParenR"/>
            </a:pPr>
            <a:r>
              <a:rPr lang="en-US" dirty="0">
                <a:solidFill>
                  <a:srgbClr val="002060"/>
                </a:solidFill>
                <a:latin typeface="Arial Narrow" panose="020B0606020202030204" pitchFamily="34" charset="0"/>
              </a:rPr>
              <a:t>Rest and reassure</a:t>
            </a:r>
          </a:p>
          <a:p>
            <a:pPr marL="914400" indent="-457200">
              <a:buFont typeface="+mj-lt"/>
              <a:buAutoNum type="alphaLcParenR"/>
            </a:pPr>
            <a:r>
              <a:rPr lang="en-US" dirty="0">
                <a:solidFill>
                  <a:srgbClr val="002060"/>
                </a:solidFill>
                <a:latin typeface="Arial Narrow" panose="020B0606020202030204" pitchFamily="34" charset="0"/>
              </a:rPr>
              <a:t>Pain relief: opioid analgesia (</a:t>
            </a:r>
            <a:r>
              <a:rPr lang="en-US" dirty="0" err="1">
                <a:solidFill>
                  <a:srgbClr val="002060"/>
                </a:solidFill>
                <a:latin typeface="Arial Narrow" panose="020B0606020202030204" pitchFamily="34" charset="0"/>
              </a:rPr>
              <a:t>diamorphine</a:t>
            </a:r>
            <a:r>
              <a:rPr lang="en-US" dirty="0">
                <a:solidFill>
                  <a:srgbClr val="002060"/>
                </a:solidFill>
                <a:latin typeface="Arial Narrow" panose="020B0606020202030204" pitchFamily="34" charset="0"/>
              </a:rPr>
              <a:t> 2 mg/min).</a:t>
            </a:r>
          </a:p>
          <a:p>
            <a:pPr marL="914400" indent="-457200">
              <a:buFont typeface="+mj-lt"/>
              <a:buAutoNum type="alphaLcParenR"/>
            </a:pPr>
            <a:r>
              <a:rPr lang="en-US" dirty="0">
                <a:solidFill>
                  <a:srgbClr val="002060"/>
                </a:solidFill>
                <a:latin typeface="Arial Narrow" panose="020B0606020202030204" pitchFamily="34" charset="0"/>
              </a:rPr>
              <a:t>Oxygen or nitrous oxide with at least 28% oxygen by face mask or intranasally</a:t>
            </a:r>
          </a:p>
          <a:p>
            <a:pPr marL="914400" indent="-457200">
              <a:buFont typeface="+mj-lt"/>
              <a:buAutoNum type="alphaLcParenR"/>
            </a:pPr>
            <a:r>
              <a:rPr lang="en-US" dirty="0">
                <a:solidFill>
                  <a:srgbClr val="002060"/>
                </a:solidFill>
                <a:latin typeface="Arial Narrow" panose="020B0606020202030204" pitchFamily="34" charset="0"/>
              </a:rPr>
              <a:t>Primary percutaneous intervention, or thrombolysis – streptokinase/ tissue plasminogen activator (t-PA) to dissolve the coronary thrombus.</a:t>
            </a:r>
          </a:p>
          <a:p>
            <a:pPr marL="914400" indent="-457200">
              <a:buFont typeface="+mj-lt"/>
              <a:buAutoNum type="alphaLcParenR"/>
            </a:pPr>
            <a:r>
              <a:rPr lang="en-US" dirty="0">
                <a:solidFill>
                  <a:srgbClr val="002060"/>
                </a:solidFill>
                <a:latin typeface="Arial Narrow" panose="020B0606020202030204" pitchFamily="34" charset="0"/>
              </a:rPr>
              <a:t>Insulin infusion to prevent a stress </a:t>
            </a:r>
            <a:r>
              <a:rPr lang="en-US" dirty="0" err="1">
                <a:solidFill>
                  <a:srgbClr val="002060"/>
                </a:solidFill>
                <a:latin typeface="Arial Narrow" panose="020B0606020202030204" pitchFamily="34" charset="0"/>
              </a:rPr>
              <a:t>hyperglycaemia</a:t>
            </a:r>
            <a:r>
              <a:rPr lang="en-US" dirty="0">
                <a:solidFill>
                  <a:srgbClr val="002060"/>
                </a:solidFill>
                <a:latin typeface="Arial Narrow" panose="020B0606020202030204" pitchFamily="34" charset="0"/>
              </a:rPr>
              <a:t> (high blood sugar level)</a:t>
            </a:r>
          </a:p>
          <a:p>
            <a:pPr marL="914400" indent="-457200">
              <a:buFont typeface="+mj-lt"/>
              <a:buAutoNum type="alphaLcParenR"/>
            </a:pPr>
            <a:r>
              <a:rPr lang="en-US" dirty="0">
                <a:solidFill>
                  <a:srgbClr val="002060"/>
                </a:solidFill>
                <a:latin typeface="Arial Narrow" panose="020B0606020202030204" pitchFamily="34" charset="0"/>
              </a:rPr>
              <a:t>Glyceryl trinitrate infusion to relief pain and prevent pulmonary oedema (fluid accumulation within the lungs)</a:t>
            </a:r>
          </a:p>
          <a:p>
            <a:pPr marL="914400" indent="-457200">
              <a:buFont typeface="+mj-lt"/>
              <a:buAutoNum type="alphaLcParenR"/>
            </a:pPr>
            <a:r>
              <a:rPr lang="en-US" dirty="0">
                <a:solidFill>
                  <a:srgbClr val="002060"/>
                </a:solidFill>
                <a:latin typeface="Arial Narrow" panose="020B0606020202030204" pitchFamily="34" charset="0"/>
              </a:rPr>
              <a:t>Prompt treatment of complications, particularly cardiac arrhythmias, including the initiation of cardiopulmonary resuscitation.</a:t>
            </a:r>
          </a:p>
        </p:txBody>
      </p:sp>
    </p:spTree>
    <p:extLst>
      <p:ext uri="{BB962C8B-B14F-4D97-AF65-F5344CB8AC3E}">
        <p14:creationId xmlns:p14="http://schemas.microsoft.com/office/powerpoint/2010/main" val="253803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810" y="2662555"/>
            <a:ext cx="3905250" cy="1325563"/>
          </a:xfrm>
        </p:spPr>
        <p:txBody>
          <a:bodyPr>
            <a:normAutofit/>
          </a:bodyPr>
          <a:lstStyle/>
          <a:p>
            <a:r>
              <a:rPr lang="en-US" sz="8000" b="1" dirty="0">
                <a:solidFill>
                  <a:srgbClr val="002060"/>
                </a:solidFill>
              </a:rPr>
              <a:t>Thanks </a:t>
            </a:r>
          </a:p>
        </p:txBody>
      </p:sp>
    </p:spTree>
    <p:extLst>
      <p:ext uri="{BB962C8B-B14F-4D97-AF65-F5344CB8AC3E}">
        <p14:creationId xmlns:p14="http://schemas.microsoft.com/office/powerpoint/2010/main" val="155720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78" y="319903"/>
            <a:ext cx="10515600" cy="1325563"/>
          </a:xfrm>
        </p:spPr>
        <p:txBody>
          <a:bodyPr>
            <a:normAutofit/>
          </a:bodyPr>
          <a:lstStyle/>
          <a:p>
            <a:r>
              <a:rPr lang="en-US" b="1" dirty="0">
                <a:solidFill>
                  <a:srgbClr val="FF0000"/>
                </a:solidFill>
              </a:rPr>
              <a:t>ANGINA PECTORIS</a:t>
            </a:r>
          </a:p>
        </p:txBody>
      </p:sp>
      <p:sp>
        <p:nvSpPr>
          <p:cNvPr id="3" name="Content Placeholder 2"/>
          <p:cNvSpPr>
            <a:spLocks noGrp="1"/>
          </p:cNvSpPr>
          <p:nvPr>
            <p:ph idx="1"/>
          </p:nvPr>
        </p:nvSpPr>
        <p:spPr>
          <a:xfrm>
            <a:off x="111578" y="1645466"/>
            <a:ext cx="8063593" cy="4728074"/>
          </a:xfrm>
          <a:solidFill>
            <a:schemeClr val="accent1">
              <a:lumMod val="20000"/>
              <a:lumOff val="80000"/>
            </a:schemeClr>
          </a:solidFill>
        </p:spPr>
        <p:txBody>
          <a:bodyPr>
            <a:normAutofit fontScale="85000" lnSpcReduction="20000"/>
          </a:bodyPr>
          <a:lstStyle/>
          <a:p>
            <a:r>
              <a:rPr lang="en-US" dirty="0"/>
              <a:t>Angina pectoris is the name given to </a:t>
            </a:r>
            <a:r>
              <a:rPr lang="en-US" dirty="0">
                <a:solidFill>
                  <a:srgbClr val="0070C0"/>
                </a:solidFill>
              </a:rPr>
              <a:t>episodes</a:t>
            </a:r>
            <a:r>
              <a:rPr lang="en-US" dirty="0"/>
              <a:t> of chest pain caused by myocardial ischemia secondary to CAD.</a:t>
            </a:r>
          </a:p>
          <a:p>
            <a:pPr marL="0" indent="0">
              <a:buNone/>
            </a:pPr>
            <a:r>
              <a:rPr lang="en-US" dirty="0"/>
              <a:t> </a:t>
            </a:r>
          </a:p>
          <a:p>
            <a:r>
              <a:rPr lang="en-US" dirty="0"/>
              <a:t>It affects around 1% of adults and its prevalence rises with increasing age. </a:t>
            </a:r>
          </a:p>
          <a:p>
            <a:endParaRPr lang="en-US" dirty="0"/>
          </a:p>
          <a:p>
            <a:r>
              <a:rPr lang="en-US" dirty="0"/>
              <a:t>The severity and prognosis of angina depends upon the degree of coronary artery narrowing and has a varied clinical presentation.</a:t>
            </a:r>
          </a:p>
          <a:p>
            <a:endParaRPr lang="en-US" dirty="0"/>
          </a:p>
          <a:p>
            <a:r>
              <a:rPr lang="en-US" dirty="0"/>
              <a:t>The usual underlying causes are atherosclerotic plaques that rupture with resulting platelet activation, adhesion and aggregation, and thrombosis impeding coronary artery blood flow (or, if this is complete occlusion, myocardial infarction). </a:t>
            </a:r>
          </a:p>
        </p:txBody>
      </p:sp>
      <p:pic>
        <p:nvPicPr>
          <p:cNvPr id="4" name="Picture 3"/>
          <p:cNvPicPr>
            <a:picLocks noChangeAspect="1"/>
          </p:cNvPicPr>
          <p:nvPr/>
        </p:nvPicPr>
        <p:blipFill rotWithShape="1">
          <a:blip r:embed="rId2"/>
          <a:srcRect l="18881" r="15787"/>
          <a:stretch/>
        </p:blipFill>
        <p:spPr>
          <a:xfrm>
            <a:off x="8284029" y="1910443"/>
            <a:ext cx="3907971" cy="3009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209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1375"/>
          <a:stretch/>
        </p:blipFill>
        <p:spPr>
          <a:xfrm>
            <a:off x="511628" y="2394857"/>
            <a:ext cx="11292861" cy="2862942"/>
          </a:xfrm>
          <a:prstGeom prst="rect">
            <a:avLst/>
          </a:prstGeom>
        </p:spPr>
      </p:pic>
      <p:sp>
        <p:nvSpPr>
          <p:cNvPr id="5" name="Rectangle 4"/>
          <p:cNvSpPr/>
          <p:nvPr/>
        </p:nvSpPr>
        <p:spPr>
          <a:xfrm>
            <a:off x="511628" y="900538"/>
            <a:ext cx="6096000" cy="769441"/>
          </a:xfrm>
          <a:prstGeom prst="rect">
            <a:avLst/>
          </a:prstGeom>
        </p:spPr>
        <p:txBody>
          <a:bodyPr>
            <a:spAutoFit/>
          </a:bodyPr>
          <a:lstStyle/>
          <a:p>
            <a:r>
              <a:rPr lang="en-US" sz="4400" b="1" dirty="0">
                <a:solidFill>
                  <a:srgbClr val="000000"/>
                </a:solidFill>
                <a:latin typeface="Futura-Bold"/>
              </a:rPr>
              <a:t>Features of angina</a:t>
            </a:r>
            <a:endParaRPr lang="en-US" sz="9600" dirty="0"/>
          </a:p>
        </p:txBody>
      </p:sp>
    </p:spTree>
    <p:extLst>
      <p:ext uri="{BB962C8B-B14F-4D97-AF65-F5344CB8AC3E}">
        <p14:creationId xmlns:p14="http://schemas.microsoft.com/office/powerpoint/2010/main" val="141189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60" y="256268"/>
            <a:ext cx="10515600" cy="1325563"/>
          </a:xfrm>
        </p:spPr>
        <p:txBody>
          <a:bodyPr/>
          <a:lstStyle/>
          <a:p>
            <a:r>
              <a:rPr lang="en-US" b="1" dirty="0">
                <a:solidFill>
                  <a:srgbClr val="FF0000"/>
                </a:solidFill>
              </a:rPr>
              <a:t>Angina variants</a:t>
            </a:r>
          </a:p>
        </p:txBody>
      </p:sp>
      <p:pic>
        <p:nvPicPr>
          <p:cNvPr id="4" name="Picture 3"/>
          <p:cNvPicPr>
            <a:picLocks noChangeAspect="1"/>
          </p:cNvPicPr>
          <p:nvPr/>
        </p:nvPicPr>
        <p:blipFill>
          <a:blip r:embed="rId2"/>
          <a:stretch>
            <a:fillRect/>
          </a:stretch>
        </p:blipFill>
        <p:spPr>
          <a:xfrm>
            <a:off x="740228" y="1581830"/>
            <a:ext cx="10624457" cy="4818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330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angina</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Consultation of physician to control the condition.</a:t>
            </a:r>
          </a:p>
          <a:p>
            <a:pPr marL="514350" indent="-514350">
              <a:buFont typeface="+mj-lt"/>
              <a:buAutoNum type="arabicPeriod"/>
            </a:pPr>
            <a:r>
              <a:rPr lang="en-US" dirty="0"/>
              <a:t>Use anxiety reduction protocol such as short duration atraumatic procedures,….</a:t>
            </a:r>
          </a:p>
          <a:p>
            <a:pPr marL="514350" indent="-514350">
              <a:buFont typeface="+mj-lt"/>
              <a:buAutoNum type="arabicPeriod"/>
            </a:pPr>
            <a:r>
              <a:rPr lang="en-US" dirty="0"/>
              <a:t>Preoperative nitroglycerine or sometimes sedations (oral diazepam) is useful.</a:t>
            </a:r>
          </a:p>
          <a:p>
            <a:pPr marL="514350" indent="-514350">
              <a:buFont typeface="+mj-lt"/>
              <a:buAutoNum type="arabicPeriod"/>
            </a:pPr>
            <a:r>
              <a:rPr lang="en-US" dirty="0"/>
              <a:t>If the patient have developed angina intraoperatively:</a:t>
            </a:r>
          </a:p>
          <a:p>
            <a:pPr marL="514350" indent="-514350">
              <a:buFont typeface="+mj-lt"/>
              <a:buAutoNum type="alphaLcParenR"/>
            </a:pPr>
            <a:r>
              <a:rPr lang="en-US" sz="2600" dirty="0">
                <a:solidFill>
                  <a:srgbClr val="0070C0"/>
                </a:solidFill>
              </a:rPr>
              <a:t>Stope the procedure.</a:t>
            </a:r>
          </a:p>
          <a:p>
            <a:pPr marL="514350" indent="-514350">
              <a:buFont typeface="+mj-lt"/>
              <a:buAutoNum type="alphaLcParenR"/>
            </a:pPr>
            <a:r>
              <a:rPr lang="en-US" sz="2600" dirty="0">
                <a:solidFill>
                  <a:srgbClr val="0070C0"/>
                </a:solidFill>
              </a:rPr>
              <a:t>Give nitroglycerine </a:t>
            </a:r>
          </a:p>
          <a:p>
            <a:pPr marL="514350" indent="-514350">
              <a:buFont typeface="+mj-lt"/>
              <a:buAutoNum type="alphaLcParenR"/>
            </a:pPr>
            <a:r>
              <a:rPr lang="en-US" sz="2600" dirty="0">
                <a:solidFill>
                  <a:srgbClr val="0070C0"/>
                </a:solidFill>
              </a:rPr>
              <a:t>Give oxygen</a:t>
            </a:r>
          </a:p>
          <a:p>
            <a:pPr marL="514350" indent="-514350">
              <a:buFont typeface="+mj-lt"/>
              <a:buAutoNum type="alphaLcParenR"/>
            </a:pPr>
            <a:r>
              <a:rPr lang="en-US" sz="2600" dirty="0">
                <a:solidFill>
                  <a:srgbClr val="0070C0"/>
                </a:solidFill>
              </a:rPr>
              <a:t>Monitor vital signs.</a:t>
            </a:r>
          </a:p>
          <a:p>
            <a:pPr marL="514350" indent="-514350">
              <a:buFont typeface="+mj-lt"/>
              <a:buAutoNum type="alphaLcParenR"/>
            </a:pPr>
            <a:r>
              <a:rPr lang="en-US" sz="2600" dirty="0">
                <a:solidFill>
                  <a:srgbClr val="0070C0"/>
                </a:solidFill>
              </a:rPr>
              <a:t>Accompany the patient to home.</a:t>
            </a:r>
          </a:p>
        </p:txBody>
      </p:sp>
    </p:spTree>
    <p:extLst>
      <p:ext uri="{BB962C8B-B14F-4D97-AF65-F5344CB8AC3E}">
        <p14:creationId xmlns:p14="http://schemas.microsoft.com/office/powerpoint/2010/main" val="106156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6" y="780595"/>
            <a:ext cx="10515600" cy="3715205"/>
          </a:xfrm>
        </p:spPr>
        <p:txBody>
          <a:bodyPr>
            <a:normAutofit fontScale="85000" lnSpcReduction="10000"/>
          </a:bodyPr>
          <a:lstStyle/>
          <a:p>
            <a:pPr marL="514350" indent="-514350">
              <a:buFont typeface="+mj-lt"/>
              <a:buAutoNum type="arabicPeriod" startAt="5"/>
            </a:pPr>
            <a:r>
              <a:rPr lang="en-US" dirty="0"/>
              <a:t>If the patient not relived within 5 minutes repeat nitroglycerine 3 times for 15-20 minutes.</a:t>
            </a:r>
          </a:p>
          <a:p>
            <a:pPr marL="514350" indent="-514350">
              <a:buFont typeface="+mj-lt"/>
              <a:buAutoNum type="arabicPeriod" startAt="5"/>
            </a:pPr>
            <a:r>
              <a:rPr lang="en-US" dirty="0"/>
              <a:t>If the pain persists and other symptoms such as nausea, vomiting and syncope and hypertension the myocardial infarction (MI) will be suspected and the patient should take 300mg aspirin (chewing), and oxygen. </a:t>
            </a:r>
          </a:p>
          <a:p>
            <a:pPr marL="514350" indent="-514350">
              <a:buFont typeface="+mj-lt"/>
              <a:buAutoNum type="arabicPeriod" startAt="5"/>
            </a:pPr>
            <a:r>
              <a:rPr lang="en-US" dirty="0"/>
              <a:t>Conscious sedations and general anesthesia should be avoided in patients with recent angina, unstable angina and MI.</a:t>
            </a:r>
          </a:p>
          <a:p>
            <a:pPr marL="514350" indent="-514350">
              <a:buFont typeface="+mj-lt"/>
              <a:buAutoNum type="arabicPeriod" startAt="5"/>
            </a:pPr>
            <a:r>
              <a:rPr lang="en-US" dirty="0"/>
              <a:t>In patients with unstable angina the treatment should be deferred until physician is agreed because of risk of developing MI, otherwise the patient can be given nitroglycerine sublingually and vital signs should </a:t>
            </a:r>
            <a:r>
              <a:rPr lang="en-US"/>
              <a:t>be monitored.</a:t>
            </a:r>
            <a:endParaRPr lang="en-US" dirty="0"/>
          </a:p>
          <a:p>
            <a:pPr marL="0" indent="0">
              <a:buNone/>
            </a:pPr>
            <a:endParaRPr lang="en-US" dirty="0"/>
          </a:p>
        </p:txBody>
      </p:sp>
    </p:spTree>
    <p:extLst>
      <p:ext uri="{BB962C8B-B14F-4D97-AF65-F5344CB8AC3E}">
        <p14:creationId xmlns:p14="http://schemas.microsoft.com/office/powerpoint/2010/main" val="92018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592597"/>
            <a:ext cx="10515600" cy="1325563"/>
          </a:xfrm>
        </p:spPr>
        <p:txBody>
          <a:bodyPr/>
          <a:lstStyle/>
          <a:p>
            <a:r>
              <a:rPr lang="en-US" b="1" dirty="0">
                <a:solidFill>
                  <a:srgbClr val="FF0000"/>
                </a:solidFill>
              </a:rPr>
              <a:t>MYOCARDIAL INFARCTION</a:t>
            </a:r>
          </a:p>
        </p:txBody>
      </p:sp>
      <p:sp>
        <p:nvSpPr>
          <p:cNvPr id="3" name="Content Placeholder 2"/>
          <p:cNvSpPr>
            <a:spLocks noGrp="1"/>
          </p:cNvSpPr>
          <p:nvPr>
            <p:ph idx="1"/>
          </p:nvPr>
        </p:nvSpPr>
        <p:spPr>
          <a:xfrm>
            <a:off x="239485" y="2053705"/>
            <a:ext cx="6008915" cy="4351338"/>
          </a:xfrm>
        </p:spPr>
        <p:txBody>
          <a:bodyPr>
            <a:normAutofit/>
          </a:bodyPr>
          <a:lstStyle/>
          <a:p>
            <a:pPr algn="just"/>
            <a:r>
              <a:rPr lang="en-US" sz="2400" dirty="0"/>
              <a:t>Myocardial infarction (coronary thrombosis or heart attack) results from the complete occlusion (blockage) of one or more coronary arteries. </a:t>
            </a:r>
          </a:p>
          <a:p>
            <a:pPr algn="just"/>
            <a:r>
              <a:rPr lang="en-US" sz="2400" dirty="0"/>
              <a:t>It arises when atherosclerotic plaques rupture causing platelet activation, adhesion and aggregation with subsequent thrombus formation within the coronary circulation.</a:t>
            </a:r>
          </a:p>
          <a:p>
            <a:pPr algn="just"/>
            <a:r>
              <a:rPr lang="en-US" sz="2400" dirty="0"/>
              <a:t>Angina may progress to MI but fewer than 50% of patients with MI </a:t>
            </a:r>
            <a:r>
              <a:rPr lang="en-US" sz="2400"/>
              <a:t>have no any </a:t>
            </a:r>
            <a:r>
              <a:rPr lang="en-US" sz="2400" dirty="0"/>
              <a:t>preceding symptoms.</a:t>
            </a:r>
          </a:p>
        </p:txBody>
      </p:sp>
      <p:pic>
        <p:nvPicPr>
          <p:cNvPr id="4" name="Picture 3"/>
          <p:cNvPicPr>
            <a:picLocks noChangeAspect="1"/>
          </p:cNvPicPr>
          <p:nvPr/>
        </p:nvPicPr>
        <p:blipFill rotWithShape="1">
          <a:blip r:embed="rId2"/>
          <a:srcRect l="16249" t="19454" r="16608" b="8012"/>
          <a:stretch/>
        </p:blipFill>
        <p:spPr>
          <a:xfrm>
            <a:off x="6705600" y="1918160"/>
            <a:ext cx="5486400" cy="4486883"/>
          </a:xfrm>
          <a:prstGeom prst="rect">
            <a:avLst/>
          </a:prstGeom>
        </p:spPr>
      </p:pic>
    </p:spTree>
    <p:extLst>
      <p:ext uri="{BB962C8B-B14F-4D97-AF65-F5344CB8AC3E}">
        <p14:creationId xmlns:p14="http://schemas.microsoft.com/office/powerpoint/2010/main" val="279832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545" y="811439"/>
            <a:ext cx="10515600" cy="1325563"/>
          </a:xfrm>
        </p:spPr>
        <p:txBody>
          <a:bodyPr>
            <a:normAutofit/>
          </a:bodyPr>
          <a:lstStyle/>
          <a:p>
            <a:r>
              <a:rPr lang="en-US" sz="4800" b="1" dirty="0">
                <a:solidFill>
                  <a:srgbClr val="0070C0"/>
                </a:solidFill>
              </a:rPr>
              <a:t>Features of myocardial infarction</a:t>
            </a:r>
          </a:p>
        </p:txBody>
      </p:sp>
      <p:pic>
        <p:nvPicPr>
          <p:cNvPr id="4" name="Picture 3"/>
          <p:cNvPicPr>
            <a:picLocks noChangeAspect="1"/>
          </p:cNvPicPr>
          <p:nvPr/>
        </p:nvPicPr>
        <p:blipFill>
          <a:blip r:embed="rId2"/>
          <a:stretch>
            <a:fillRect/>
          </a:stretch>
        </p:blipFill>
        <p:spPr>
          <a:xfrm>
            <a:off x="938892" y="2363560"/>
            <a:ext cx="10414907" cy="3843055"/>
          </a:xfrm>
          <a:prstGeom prst="rect">
            <a:avLst/>
          </a:prstGeom>
        </p:spPr>
      </p:pic>
    </p:spTree>
    <p:extLst>
      <p:ext uri="{BB962C8B-B14F-4D97-AF65-F5344CB8AC3E}">
        <p14:creationId xmlns:p14="http://schemas.microsoft.com/office/powerpoint/2010/main" val="307871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Myocardial infarction – diagnosis</a:t>
            </a:r>
          </a:p>
        </p:txBody>
      </p:sp>
      <p:pic>
        <p:nvPicPr>
          <p:cNvPr id="4" name="Picture 3"/>
          <p:cNvPicPr>
            <a:picLocks noChangeAspect="1"/>
          </p:cNvPicPr>
          <p:nvPr/>
        </p:nvPicPr>
        <p:blipFill>
          <a:blip r:embed="rId2"/>
          <a:stretch>
            <a:fillRect/>
          </a:stretch>
        </p:blipFill>
        <p:spPr>
          <a:xfrm>
            <a:off x="838200" y="2200275"/>
            <a:ext cx="7330008" cy="368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srcRect l="48571" t="18371" r="7233" b="6966"/>
          <a:stretch/>
        </p:blipFill>
        <p:spPr>
          <a:xfrm>
            <a:off x="8355531" y="449716"/>
            <a:ext cx="3742199" cy="4800599"/>
          </a:xfrm>
          <a:prstGeom prst="rect">
            <a:avLst/>
          </a:prstGeom>
        </p:spPr>
      </p:pic>
      <p:sp>
        <p:nvSpPr>
          <p:cNvPr id="6" name="TextBox 5"/>
          <p:cNvSpPr txBox="1"/>
          <p:nvPr/>
        </p:nvSpPr>
        <p:spPr>
          <a:xfrm>
            <a:off x="3973285" y="3015343"/>
            <a:ext cx="2209801" cy="369332"/>
          </a:xfrm>
          <a:prstGeom prst="rect">
            <a:avLst/>
          </a:prstGeom>
          <a:noFill/>
        </p:spPr>
        <p:txBody>
          <a:bodyPr wrap="square" rtlCol="0">
            <a:spAutoFit/>
          </a:bodyPr>
          <a:lstStyle/>
          <a:p>
            <a:r>
              <a:rPr lang="en-US" b="1" dirty="0"/>
              <a:t>(More than 140).</a:t>
            </a:r>
          </a:p>
        </p:txBody>
      </p:sp>
      <p:sp>
        <p:nvSpPr>
          <p:cNvPr id="7" name="TextBox 6"/>
          <p:cNvSpPr txBox="1"/>
          <p:nvPr/>
        </p:nvSpPr>
        <p:spPr>
          <a:xfrm>
            <a:off x="4503204" y="4443250"/>
            <a:ext cx="2177143" cy="400110"/>
          </a:xfrm>
          <a:prstGeom prst="rect">
            <a:avLst/>
          </a:prstGeom>
          <a:noFill/>
        </p:spPr>
        <p:txBody>
          <a:bodyPr wrap="square" rtlCol="0">
            <a:spAutoFit/>
          </a:bodyPr>
          <a:lstStyle/>
          <a:p>
            <a:r>
              <a:rPr lang="en-US" sz="2000" b="1" dirty="0"/>
              <a:t>(ST elevation).</a:t>
            </a:r>
          </a:p>
        </p:txBody>
      </p:sp>
      <p:pic>
        <p:nvPicPr>
          <p:cNvPr id="8" name="Picture 7"/>
          <p:cNvPicPr>
            <a:picLocks noChangeAspect="1"/>
          </p:cNvPicPr>
          <p:nvPr/>
        </p:nvPicPr>
        <p:blipFill>
          <a:blip r:embed="rId4"/>
          <a:stretch>
            <a:fillRect/>
          </a:stretch>
        </p:blipFill>
        <p:spPr>
          <a:xfrm>
            <a:off x="7609114" y="5470159"/>
            <a:ext cx="4488616" cy="1278981"/>
          </a:xfrm>
          <a:prstGeom prst="rect">
            <a:avLst/>
          </a:prstGeom>
        </p:spPr>
      </p:pic>
    </p:spTree>
    <p:extLst>
      <p:ext uri="{BB962C8B-B14F-4D97-AF65-F5344CB8AC3E}">
        <p14:creationId xmlns:p14="http://schemas.microsoft.com/office/powerpoint/2010/main" val="65919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Futura-Bold</vt:lpstr>
      <vt:lpstr>Office Theme</vt:lpstr>
      <vt:lpstr>Ischemic Heart Diseases</vt:lpstr>
      <vt:lpstr>ANGINA PECTORIS</vt:lpstr>
      <vt:lpstr>PowerPoint Presentation</vt:lpstr>
      <vt:lpstr>Angina variants</vt:lpstr>
      <vt:lpstr>Management of angina</vt:lpstr>
      <vt:lpstr>PowerPoint Presentation</vt:lpstr>
      <vt:lpstr>MYOCARDIAL INFARCTION</vt:lpstr>
      <vt:lpstr>Features of myocardial infarction</vt:lpstr>
      <vt:lpstr>Myocardial infarction – diagnosis</vt:lpstr>
      <vt:lpstr>Management of MI patients undergoing dental procedures</vt:lpstr>
      <vt:lpstr>PowerPoint Presentation</vt:lpstr>
      <vt:lpstr>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Ischemic Heart Diseases</dc:title>
  <dc:creator>pc</dc:creator>
  <cp:lastModifiedBy>pc</cp:lastModifiedBy>
  <cp:revision>1</cp:revision>
  <dcterms:created xsi:type="dcterms:W3CDTF">2022-04-10T22:23:57Z</dcterms:created>
  <dcterms:modified xsi:type="dcterms:W3CDTF">2022-04-10T22:24:07Z</dcterms:modified>
</cp:coreProperties>
</file>