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0" r:id="rId3"/>
    <p:sldId id="257" r:id="rId4"/>
    <p:sldId id="258" r:id="rId5"/>
    <p:sldId id="265" r:id="rId6"/>
    <p:sldId id="259" r:id="rId7"/>
    <p:sldId id="267" r:id="rId8"/>
    <p:sldId id="266" r:id="rId9"/>
    <p:sldId id="260" r:id="rId10"/>
    <p:sldId id="279" r:id="rId11"/>
    <p:sldId id="261" r:id="rId12"/>
    <p:sldId id="262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FE37-5FDA-4BF2-917E-80B6C5B1DC43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A574-673C-45DE-AF69-7B96C019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102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FE37-5FDA-4BF2-917E-80B6C5B1DC43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A574-673C-45DE-AF69-7B96C019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152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FE37-5FDA-4BF2-917E-80B6C5B1DC43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A574-673C-45DE-AF69-7B96C019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08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FE37-5FDA-4BF2-917E-80B6C5B1DC43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A574-673C-45DE-AF69-7B96C019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1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FE37-5FDA-4BF2-917E-80B6C5B1DC43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A574-673C-45DE-AF69-7B96C019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2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FE37-5FDA-4BF2-917E-80B6C5B1DC43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A574-673C-45DE-AF69-7B96C019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76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FE37-5FDA-4BF2-917E-80B6C5B1DC43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A574-673C-45DE-AF69-7B96C019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66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FE37-5FDA-4BF2-917E-80B6C5B1DC43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A574-673C-45DE-AF69-7B96C019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00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FE37-5FDA-4BF2-917E-80B6C5B1DC43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A574-673C-45DE-AF69-7B96C019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856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FE37-5FDA-4BF2-917E-80B6C5B1DC43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A574-673C-45DE-AF69-7B96C019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50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FE37-5FDA-4BF2-917E-80B6C5B1DC43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A574-673C-45DE-AF69-7B96C019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96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FE37-5FDA-4BF2-917E-80B6C5B1DC43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A574-673C-45DE-AF69-7B96C019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695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FE37-5FDA-4BF2-917E-80B6C5B1DC43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A574-673C-45DE-AF69-7B96C019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709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FE37-5FDA-4BF2-917E-80B6C5B1DC43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A574-673C-45DE-AF69-7B96C019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3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FE37-5FDA-4BF2-917E-80B6C5B1DC43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A574-673C-45DE-AF69-7B96C019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471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FE37-5FDA-4BF2-917E-80B6C5B1DC43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A574-673C-45DE-AF69-7B96C019CB4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410563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FE37-5FDA-4BF2-917E-80B6C5B1DC43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A574-673C-45DE-AF69-7B96C019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8404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FE37-5FDA-4BF2-917E-80B6C5B1DC43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A574-673C-45DE-AF69-7B96C019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442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FE37-5FDA-4BF2-917E-80B6C5B1DC43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A574-673C-45DE-AF69-7B96C019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295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FE37-5FDA-4BF2-917E-80B6C5B1DC43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A574-673C-45DE-AF69-7B96C019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232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FE37-5FDA-4BF2-917E-80B6C5B1DC43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A574-673C-45DE-AF69-7B96C019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29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FE37-5FDA-4BF2-917E-80B6C5B1DC43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A574-673C-45DE-AF69-7B96C019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98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FE37-5FDA-4BF2-917E-80B6C5B1DC43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A574-673C-45DE-AF69-7B96C019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13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FE37-5FDA-4BF2-917E-80B6C5B1DC43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A574-673C-45DE-AF69-7B96C019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10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FE37-5FDA-4BF2-917E-80B6C5B1DC43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A574-673C-45DE-AF69-7B96C019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004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FE37-5FDA-4BF2-917E-80B6C5B1DC43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A574-673C-45DE-AF69-7B96C019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682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FE37-5FDA-4BF2-917E-80B6C5B1DC43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A574-673C-45DE-AF69-7B96C019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53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FE37-5FDA-4BF2-917E-80B6C5B1DC43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A574-673C-45DE-AF69-7B96C019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27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4FE37-5FDA-4BF2-917E-80B6C5B1DC43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8A574-673C-45DE-AF69-7B96C019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77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7E4FE37-5FDA-4BF2-917E-80B6C5B1DC43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8A574-673C-45DE-AF69-7B96C019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05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0337B-8A15-45F5-A3F0-1EF8938A6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35F0CD-14A6-4EB1-831A-C5BECF6DBE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30" y="235505"/>
            <a:ext cx="4790241" cy="6386989"/>
          </a:xfrm>
        </p:spPr>
      </p:pic>
    </p:spTree>
    <p:extLst>
      <p:ext uri="{BB962C8B-B14F-4D97-AF65-F5344CB8AC3E}">
        <p14:creationId xmlns:p14="http://schemas.microsoft.com/office/powerpoint/2010/main" val="1592811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829" y="92982"/>
            <a:ext cx="10515600" cy="1325563"/>
          </a:xfrm>
        </p:spPr>
        <p:txBody>
          <a:bodyPr/>
          <a:lstStyle/>
          <a:p>
            <a:r>
              <a:rPr lang="en-US" dirty="0"/>
              <a:t>General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343" y="1418544"/>
            <a:ext cx="11408228" cy="482985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Consult the physician before treatment.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Investigations: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400" dirty="0">
                <a:solidFill>
                  <a:srgbClr val="C00000"/>
                </a:solidFill>
              </a:rPr>
              <a:t>chest radiography (cardiomegaly is suggestive of hypertensive heart disease).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400" dirty="0">
                <a:solidFill>
                  <a:srgbClr val="C00000"/>
                </a:solidFill>
              </a:rPr>
              <a:t>ECG (may indicate IHD).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400" dirty="0">
                <a:solidFill>
                  <a:srgbClr val="C00000"/>
                </a:solidFill>
              </a:rPr>
              <a:t>serum urea and electrolytes (deranged in hypertensive renal disease).</a:t>
            </a:r>
            <a:endParaRPr lang="en-US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dirty="0"/>
              <a:t>3. Check blood pressure on three different occasions.</a:t>
            </a:r>
          </a:p>
          <a:p>
            <a:pPr marL="0" indent="0">
              <a:buNone/>
            </a:pPr>
            <a:r>
              <a:rPr lang="en-US" dirty="0"/>
              <a:t>4. Late morning treatment because of endogenous epinephrine is high and cardiac events are more possible to happen.</a:t>
            </a:r>
          </a:p>
          <a:p>
            <a:pPr marL="0" indent="0">
              <a:buNone/>
            </a:pPr>
            <a:r>
              <a:rPr lang="en-US" dirty="0"/>
              <a:t>5. Rest and Reassurance of the patient, sometimes </a:t>
            </a:r>
            <a:r>
              <a:rPr lang="en-US" dirty="0" err="1"/>
              <a:t>Temazipam</a:t>
            </a:r>
            <a:r>
              <a:rPr lang="en-US" dirty="0"/>
              <a:t> is useful.</a:t>
            </a:r>
          </a:p>
        </p:txBody>
      </p:sp>
    </p:spTree>
    <p:extLst>
      <p:ext uri="{BB962C8B-B14F-4D97-AF65-F5344CB8AC3E}">
        <p14:creationId xmlns:p14="http://schemas.microsoft.com/office/powerpoint/2010/main" val="73789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312511"/>
            <a:ext cx="11157857" cy="61862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6. Antihypertensive patient morning dose of medication prior to surgery must be given.</a:t>
            </a:r>
            <a:br>
              <a:rPr lang="en-US" sz="2400" dirty="0"/>
            </a:br>
            <a:endParaRPr lang="en-US" sz="2400" dirty="0"/>
          </a:p>
          <a:p>
            <a:pPr marL="0" indent="0">
              <a:buNone/>
            </a:pPr>
            <a:r>
              <a:rPr lang="en-US" sz="2400" dirty="0"/>
              <a:t>7. Use the aspirating dental syringe to avoid accidental intravascular injection (increase HTN and ischemia).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8. It is better to use epinephrine free local anesthesia (plain).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9. Epinephrine interacts with: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400" dirty="0">
                <a:solidFill>
                  <a:srgbClr val="C00000"/>
                </a:solidFill>
              </a:rPr>
              <a:t>Beta blocker -------- raise blood pressure.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400" dirty="0">
                <a:solidFill>
                  <a:srgbClr val="C00000"/>
                </a:solidFill>
              </a:rPr>
              <a:t>Alpha blocker--------- increase vasodilatation.</a:t>
            </a:r>
          </a:p>
          <a:p>
            <a:pPr marL="0" indent="0">
              <a:buNone/>
            </a:pPr>
            <a:r>
              <a:rPr lang="en-US" sz="2400" dirty="0"/>
              <a:t>10. Avoid rapid change in patient position to avoid orthostatic hypertension.</a:t>
            </a:r>
          </a:p>
          <a:p>
            <a:pPr marL="0" indent="0">
              <a:buNone/>
            </a:pPr>
            <a:r>
              <a:rPr lang="en-US" sz="2400" dirty="0"/>
              <a:t>11. Minimally invasive surgical procedures, short duration procedures, atraumatic extraction, good hemostasis using pressure packing should be performed.</a:t>
            </a:r>
          </a:p>
          <a:p>
            <a:pPr marL="0" indent="0">
              <a:buNone/>
            </a:pPr>
            <a:r>
              <a:rPr lang="en-US" sz="2400" dirty="0"/>
              <a:t>12. The patient should rest for at least 20 minutes before leaving the dental clinic.</a:t>
            </a:r>
          </a:p>
        </p:txBody>
      </p:sp>
    </p:spTree>
    <p:extLst>
      <p:ext uri="{BB962C8B-B14F-4D97-AF65-F5344CB8AC3E}">
        <p14:creationId xmlns:p14="http://schemas.microsoft.com/office/powerpoint/2010/main" val="3419186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 of HTN to the general anesthesia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All hypertensive drugs potentiated by G.A causing vasodilatation (dangerous hypotension) at the same time their stoppage might cause rebound hypertension this may be fatal.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Hypertension complicated by heart diseases and renal failure must be a contraindication to G.A.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Drugs my cause interactions: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>
                <a:solidFill>
                  <a:srgbClr val="0070C0"/>
                </a:solidFill>
              </a:rPr>
              <a:t>Corticosteroids --------       Blood pressure.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>
                <a:solidFill>
                  <a:srgbClr val="0070C0"/>
                </a:solidFill>
              </a:rPr>
              <a:t>NSAIDS ----------        decrease potency of antihypertensive drugs.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>
                <a:solidFill>
                  <a:srgbClr val="0070C0"/>
                </a:solidFill>
              </a:rPr>
              <a:t>Complications of anti HTN (xerostomia, lichenoid reaction, gingival hyperplasia, erythema multiforme).</a:t>
            </a:r>
          </a:p>
        </p:txBody>
      </p:sp>
      <p:sp>
        <p:nvSpPr>
          <p:cNvPr id="4" name="Up Arrow 3"/>
          <p:cNvSpPr/>
          <p:nvPr/>
        </p:nvSpPr>
        <p:spPr>
          <a:xfrm>
            <a:off x="4691741" y="4136571"/>
            <a:ext cx="234261" cy="43542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Up Arrow 4"/>
          <p:cNvSpPr/>
          <p:nvPr/>
        </p:nvSpPr>
        <p:spPr>
          <a:xfrm rot="10800000">
            <a:off x="3842656" y="4713514"/>
            <a:ext cx="239485" cy="38099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88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Book Antiqua" panose="02040602050305030304" pitchFamily="18" charset="0"/>
              </a:rPr>
              <a:t>HYPERTENSION</a:t>
            </a:r>
            <a:br>
              <a:rPr lang="en-US" b="1" dirty="0">
                <a:solidFill>
                  <a:srgbClr val="0070C0"/>
                </a:solidFill>
                <a:latin typeface="Book Antiqua" panose="02040602050305030304" pitchFamily="18" charset="0"/>
              </a:rPr>
            </a:br>
            <a:endParaRPr lang="en-US" b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Dr.Bayad J. Mahmood</a:t>
            </a:r>
          </a:p>
          <a:p>
            <a:r>
              <a:rPr lang="en-US" dirty="0"/>
              <a:t>BDS, FKBMS, AACME.HD</a:t>
            </a:r>
          </a:p>
        </p:txBody>
      </p:sp>
    </p:spTree>
    <p:extLst>
      <p:ext uri="{BB962C8B-B14F-4D97-AF65-F5344CB8AC3E}">
        <p14:creationId xmlns:p14="http://schemas.microsoft.com/office/powerpoint/2010/main" val="2521098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501" y="610778"/>
            <a:ext cx="8687345" cy="5664291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 Narrow" panose="020B0606020202030204" pitchFamily="34" charset="0"/>
              </a:rPr>
              <a:t>Hypertension is a persistently raised blood pressure, or  Hypertension may be defined as an elevated BP of at least 140/90 mmHg, based on at least two readings on separate occasions.</a:t>
            </a:r>
          </a:p>
          <a:p>
            <a:r>
              <a:rPr lang="en-US" sz="2400" dirty="0">
                <a:latin typeface="Arial Narrow" panose="020B0606020202030204" pitchFamily="34" charset="0"/>
              </a:rPr>
              <a:t>The BP is dependent on the heart and vasculature, autonomic nervous system, endocrine system and kidneys. </a:t>
            </a:r>
          </a:p>
          <a:p>
            <a:r>
              <a:rPr lang="en-US" sz="2400" dirty="0">
                <a:latin typeface="Arial Narrow" panose="020B0606020202030204" pitchFamily="34" charset="0"/>
              </a:rPr>
              <a:t>The BP is lowest at night and highest in the morning. Since the BP rises with anxiety, measurements should be made with the patient relaxed and fully at rest.</a:t>
            </a:r>
          </a:p>
          <a:p>
            <a:r>
              <a:rPr lang="en-US" sz="2400" dirty="0">
                <a:latin typeface="Arial Narrow" panose="020B0606020202030204" pitchFamily="34" charset="0"/>
              </a:rPr>
              <a:t>Long-standing hypertension accelerates atheroma and predisposes to: coronary artery disease; cerebrovascular disease; chronic kidney disease (hypertensive </a:t>
            </a:r>
            <a:r>
              <a:rPr lang="en-US" sz="2400" dirty="0" err="1">
                <a:latin typeface="Arial Narrow" panose="020B0606020202030204" pitchFamily="34" charset="0"/>
              </a:rPr>
              <a:t>nephrosclerosis</a:t>
            </a:r>
            <a:r>
              <a:rPr lang="en-US" sz="2400" dirty="0">
                <a:latin typeface="Arial Narrow" panose="020B0606020202030204" pitchFamily="34" charset="0"/>
              </a:rPr>
              <a:t>) hypertensive retinopathy, left ventricular hypertrophy.</a:t>
            </a:r>
          </a:p>
          <a:p>
            <a:r>
              <a:rPr lang="en-US" sz="2400" dirty="0">
                <a:latin typeface="Arial Narrow" panose="020B0606020202030204" pitchFamily="34" charset="0"/>
              </a:rPr>
              <a:t>Hypertension shortens life by 10–20 years. The risk of these sequelae is greater in people who also have diabetes and cardiac or renal disease.</a:t>
            </a:r>
            <a:endParaRPr lang="en-US" sz="1200" dirty="0">
              <a:latin typeface="Arial Narrow" panose="020B0606020202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6319" t="22584" r="184" b="10982"/>
          <a:stretch/>
        </p:blipFill>
        <p:spPr>
          <a:xfrm>
            <a:off x="8965846" y="1497330"/>
            <a:ext cx="3081374" cy="458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47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Types of hypertension: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Idiopathic or essential’ hypertension:                                                                       about 40% of adults in the developed world have hypertension but in more than 90% the cause is unknown.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Secondary’ hypertension:                                                                                                                           In 1–2% of hypertensive patients, an identifiable cause is present and this is termed ‘secondary’ hypertension.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                        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119399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66116"/>
            <a:ext cx="4474029" cy="1353232"/>
          </a:xfrm>
        </p:spPr>
        <p:txBody>
          <a:bodyPr>
            <a:norm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Causes of hypertension: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3726"/>
          <a:stretch/>
        </p:blipFill>
        <p:spPr>
          <a:xfrm>
            <a:off x="5214802" y="473637"/>
            <a:ext cx="6827383" cy="56642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57" y="3193271"/>
            <a:ext cx="4638675" cy="3438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76200" y="2514992"/>
            <a:ext cx="4998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Lifestyle risk factors modifying hypertension</a:t>
            </a:r>
          </a:p>
        </p:txBody>
      </p:sp>
    </p:spTree>
    <p:extLst>
      <p:ext uri="{BB962C8B-B14F-4D97-AF65-F5344CB8AC3E}">
        <p14:creationId xmlns:p14="http://schemas.microsoft.com/office/powerpoint/2010/main" val="1207353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510"/>
          <a:stretch/>
        </p:blipFill>
        <p:spPr>
          <a:xfrm>
            <a:off x="160020" y="537210"/>
            <a:ext cx="11772899" cy="572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290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38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Features of advanced hypertension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2756"/>
          <a:stretch/>
        </p:blipFill>
        <p:spPr>
          <a:xfrm>
            <a:off x="244385" y="1325563"/>
            <a:ext cx="7973785" cy="35488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4831"/>
          <a:stretch/>
        </p:blipFill>
        <p:spPr>
          <a:xfrm>
            <a:off x="7806690" y="3725896"/>
            <a:ext cx="4385310" cy="296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50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Manual technique for recording blood pressure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544" y="1395924"/>
            <a:ext cx="9284833" cy="50858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782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lood pressure measurement - OSCE guid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813" y="193675"/>
            <a:ext cx="11314227" cy="5753332"/>
          </a:xfrm>
        </p:spPr>
      </p:pic>
    </p:spTree>
    <p:extLst>
      <p:ext uri="{BB962C8B-B14F-4D97-AF65-F5344CB8AC3E}">
        <p14:creationId xmlns:p14="http://schemas.microsoft.com/office/powerpoint/2010/main" val="368127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523</Words>
  <Application>Microsoft Office PowerPoint</Application>
  <PresentationFormat>Widescreen</PresentationFormat>
  <Paragraphs>42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Arial Narrow</vt:lpstr>
      <vt:lpstr>Book Antiqua</vt:lpstr>
      <vt:lpstr>Calibri</vt:lpstr>
      <vt:lpstr>Calibri Light</vt:lpstr>
      <vt:lpstr>Century Gothic</vt:lpstr>
      <vt:lpstr>Wingdings 3</vt:lpstr>
      <vt:lpstr>Office Theme</vt:lpstr>
      <vt:lpstr>Ion</vt:lpstr>
      <vt:lpstr>PowerPoint Presentation</vt:lpstr>
      <vt:lpstr>HYPERTENSION </vt:lpstr>
      <vt:lpstr>PowerPoint Presentation</vt:lpstr>
      <vt:lpstr>Types of hypertension:</vt:lpstr>
      <vt:lpstr>Causes of hypertension:</vt:lpstr>
      <vt:lpstr>PowerPoint Presentation</vt:lpstr>
      <vt:lpstr>Features of advanced hypertension</vt:lpstr>
      <vt:lpstr>Manual technique for recording blood pressure </vt:lpstr>
      <vt:lpstr>PowerPoint Presentation</vt:lpstr>
      <vt:lpstr>General management</vt:lpstr>
      <vt:lpstr>PowerPoint Presentation</vt:lpstr>
      <vt:lpstr>Relation of HTN to the general anesthesia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HYPERTENSION </dc:title>
  <dc:creator>Dr.Bayad</dc:creator>
  <cp:lastModifiedBy>pc</cp:lastModifiedBy>
  <cp:revision>68</cp:revision>
  <dcterms:created xsi:type="dcterms:W3CDTF">2018-02-10T08:10:10Z</dcterms:created>
  <dcterms:modified xsi:type="dcterms:W3CDTF">2022-04-10T22:25:29Z</dcterms:modified>
</cp:coreProperties>
</file>