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2"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A68FB-1D58-4544-B1A9-D60CC03DE65D}"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04F51-7FA7-4175-8346-F6368D3397CB}" type="slidenum">
              <a:rPr lang="en-US" smtClean="0"/>
              <a:t>‹#›</a:t>
            </a:fld>
            <a:endParaRPr lang="en-US"/>
          </a:p>
        </p:txBody>
      </p:sp>
    </p:spTree>
    <p:extLst>
      <p:ext uri="{BB962C8B-B14F-4D97-AF65-F5344CB8AC3E}">
        <p14:creationId xmlns:p14="http://schemas.microsoft.com/office/powerpoint/2010/main" val="176289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A04F51-7FA7-4175-8346-F6368D3397CB}" type="slidenum">
              <a:rPr lang="en-US" smtClean="0"/>
              <a:t>13</a:t>
            </a:fld>
            <a:endParaRPr lang="en-US"/>
          </a:p>
        </p:txBody>
      </p:sp>
    </p:spTree>
    <p:extLst>
      <p:ext uri="{BB962C8B-B14F-4D97-AF65-F5344CB8AC3E}">
        <p14:creationId xmlns:p14="http://schemas.microsoft.com/office/powerpoint/2010/main" val="12310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antibodies</a:t>
            </a:r>
            <a:r>
              <a:rPr lang="en-US" sz="1200" b="0" i="0" kern="1200" dirty="0">
                <a:solidFill>
                  <a:schemeClr val="tx1"/>
                </a:solidFill>
                <a:effectLst/>
                <a:latin typeface="+mn-lt"/>
                <a:ea typeface="+mn-ea"/>
                <a:cs typeface="+mn-cs"/>
              </a:rPr>
              <a:t> that are made by identical immune cells that are all clones of a unique parent cell.</a:t>
            </a:r>
            <a:endParaRPr lang="en-US" dirty="0"/>
          </a:p>
        </p:txBody>
      </p:sp>
      <p:sp>
        <p:nvSpPr>
          <p:cNvPr id="4" name="Slide Number Placeholder 3"/>
          <p:cNvSpPr>
            <a:spLocks noGrp="1"/>
          </p:cNvSpPr>
          <p:nvPr>
            <p:ph type="sldNum" sz="quarter" idx="5"/>
          </p:nvPr>
        </p:nvSpPr>
        <p:spPr/>
        <p:txBody>
          <a:bodyPr/>
          <a:lstStyle/>
          <a:p>
            <a:fld id="{67A04F51-7FA7-4175-8346-F6368D3397CB}" type="slidenum">
              <a:rPr lang="en-US" smtClean="0"/>
              <a:t>20</a:t>
            </a:fld>
            <a:endParaRPr lang="en-US"/>
          </a:p>
        </p:txBody>
      </p:sp>
    </p:spTree>
    <p:extLst>
      <p:ext uri="{BB962C8B-B14F-4D97-AF65-F5344CB8AC3E}">
        <p14:creationId xmlns:p14="http://schemas.microsoft.com/office/powerpoint/2010/main" val="274698756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DF6FE8-B3B2-4116-84BA-C10E797FDFBA}"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3465B63-74EC-4212-AB7C-98EA90741549}" type="slidenum">
              <a:rPr lang="en-US" smtClean="0"/>
              <a:t>‹#›</a:t>
            </a:fld>
            <a:endParaRPr lang="en-US"/>
          </a:p>
        </p:txBody>
      </p:sp>
    </p:spTree>
    <p:extLst>
      <p:ext uri="{BB962C8B-B14F-4D97-AF65-F5344CB8AC3E}">
        <p14:creationId xmlns:p14="http://schemas.microsoft.com/office/powerpoint/2010/main" val="3410548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F6FE8-B3B2-4116-84BA-C10E797FDFBA}"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65B63-74EC-4212-AB7C-98EA90741549}" type="slidenum">
              <a:rPr lang="en-US" smtClean="0"/>
              <a:t>‹#›</a:t>
            </a:fld>
            <a:endParaRPr lang="en-US"/>
          </a:p>
        </p:txBody>
      </p:sp>
    </p:spTree>
    <p:extLst>
      <p:ext uri="{BB962C8B-B14F-4D97-AF65-F5344CB8AC3E}">
        <p14:creationId xmlns:p14="http://schemas.microsoft.com/office/powerpoint/2010/main" val="55812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F6FE8-B3B2-4116-84BA-C10E797FDFBA}"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65B63-74EC-4212-AB7C-98EA90741549}" type="slidenum">
              <a:rPr lang="en-US" smtClean="0"/>
              <a:t>‹#›</a:t>
            </a:fld>
            <a:endParaRPr lang="en-US"/>
          </a:p>
        </p:txBody>
      </p:sp>
    </p:spTree>
    <p:extLst>
      <p:ext uri="{BB962C8B-B14F-4D97-AF65-F5344CB8AC3E}">
        <p14:creationId xmlns:p14="http://schemas.microsoft.com/office/powerpoint/2010/main" val="346583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F6FE8-B3B2-4116-84BA-C10E797FDFBA}"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65B63-74EC-4212-AB7C-98EA90741549}" type="slidenum">
              <a:rPr lang="en-US" smtClean="0"/>
              <a:t>‹#›</a:t>
            </a:fld>
            <a:endParaRPr lang="en-US"/>
          </a:p>
        </p:txBody>
      </p:sp>
    </p:spTree>
    <p:extLst>
      <p:ext uri="{BB962C8B-B14F-4D97-AF65-F5344CB8AC3E}">
        <p14:creationId xmlns:p14="http://schemas.microsoft.com/office/powerpoint/2010/main" val="52470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91DF6FE8-B3B2-4116-84BA-C10E797FDFBA}" type="datetimeFigureOut">
              <a:rPr lang="en-US" smtClean="0"/>
              <a:t>12/10/2018</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3465B63-74EC-4212-AB7C-98EA90741549}" type="slidenum">
              <a:rPr lang="en-US" smtClean="0"/>
              <a:t>‹#›</a:t>
            </a:fld>
            <a:endParaRPr lang="en-US"/>
          </a:p>
        </p:txBody>
      </p:sp>
    </p:spTree>
    <p:extLst>
      <p:ext uri="{BB962C8B-B14F-4D97-AF65-F5344CB8AC3E}">
        <p14:creationId xmlns:p14="http://schemas.microsoft.com/office/powerpoint/2010/main" val="352372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DF6FE8-B3B2-4116-84BA-C10E797FDFBA}"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65B63-74EC-4212-AB7C-98EA90741549}" type="slidenum">
              <a:rPr lang="en-US" smtClean="0"/>
              <a:t>‹#›</a:t>
            </a:fld>
            <a:endParaRPr lang="en-US"/>
          </a:p>
        </p:txBody>
      </p:sp>
    </p:spTree>
    <p:extLst>
      <p:ext uri="{BB962C8B-B14F-4D97-AF65-F5344CB8AC3E}">
        <p14:creationId xmlns:p14="http://schemas.microsoft.com/office/powerpoint/2010/main" val="240090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DF6FE8-B3B2-4116-84BA-C10E797FDFBA}"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465B63-74EC-4212-AB7C-98EA90741549}" type="slidenum">
              <a:rPr lang="en-US" smtClean="0"/>
              <a:t>‹#›</a:t>
            </a:fld>
            <a:endParaRPr lang="en-US"/>
          </a:p>
        </p:txBody>
      </p:sp>
    </p:spTree>
    <p:extLst>
      <p:ext uri="{BB962C8B-B14F-4D97-AF65-F5344CB8AC3E}">
        <p14:creationId xmlns:p14="http://schemas.microsoft.com/office/powerpoint/2010/main" val="337258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DF6FE8-B3B2-4116-84BA-C10E797FDFBA}"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465B63-74EC-4212-AB7C-98EA90741549}" type="slidenum">
              <a:rPr lang="en-US" smtClean="0"/>
              <a:t>‹#›</a:t>
            </a:fld>
            <a:endParaRPr lang="en-US"/>
          </a:p>
        </p:txBody>
      </p:sp>
    </p:spTree>
    <p:extLst>
      <p:ext uri="{BB962C8B-B14F-4D97-AF65-F5344CB8AC3E}">
        <p14:creationId xmlns:p14="http://schemas.microsoft.com/office/powerpoint/2010/main" val="152950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F6FE8-B3B2-4116-84BA-C10E797FDFBA}"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465B63-74EC-4212-AB7C-98EA90741549}" type="slidenum">
              <a:rPr lang="en-US" smtClean="0"/>
              <a:t>‹#›</a:t>
            </a:fld>
            <a:endParaRPr lang="en-US"/>
          </a:p>
        </p:txBody>
      </p:sp>
    </p:spTree>
    <p:extLst>
      <p:ext uri="{BB962C8B-B14F-4D97-AF65-F5344CB8AC3E}">
        <p14:creationId xmlns:p14="http://schemas.microsoft.com/office/powerpoint/2010/main" val="336606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DF6FE8-B3B2-4116-84BA-C10E797FDFBA}"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3465B63-74EC-4212-AB7C-98EA90741549}" type="slidenum">
              <a:rPr lang="en-US" smtClean="0"/>
              <a:t>‹#›</a:t>
            </a:fld>
            <a:endParaRPr lang="en-US"/>
          </a:p>
        </p:txBody>
      </p:sp>
    </p:spTree>
    <p:extLst>
      <p:ext uri="{BB962C8B-B14F-4D97-AF65-F5344CB8AC3E}">
        <p14:creationId xmlns:p14="http://schemas.microsoft.com/office/powerpoint/2010/main" val="929216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DF6FE8-B3B2-4116-84BA-C10E797FDFBA}" type="datetimeFigureOut">
              <a:rPr lang="en-US" smtClean="0"/>
              <a:t>12/10/2018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3465B63-74EC-4212-AB7C-98EA90741549}" type="slidenum">
              <a:rPr lang="en-US" smtClean="0"/>
              <a:t>‹#›</a:t>
            </a:fld>
            <a:endParaRPr lang="en-US"/>
          </a:p>
        </p:txBody>
      </p:sp>
    </p:spTree>
    <p:extLst>
      <p:ext uri="{BB962C8B-B14F-4D97-AF65-F5344CB8AC3E}">
        <p14:creationId xmlns:p14="http://schemas.microsoft.com/office/powerpoint/2010/main" val="2024996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1DF6FE8-B3B2-4116-84BA-C10E797FDFBA}" type="datetimeFigureOut">
              <a:rPr lang="en-US" smtClean="0"/>
              <a:t>12/10/2018</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3465B63-74EC-4212-AB7C-98EA90741549}" type="slidenum">
              <a:rPr lang="en-US" smtClean="0"/>
              <a:t>‹#›</a:t>
            </a:fld>
            <a:endParaRPr lang="en-US"/>
          </a:p>
        </p:txBody>
      </p:sp>
    </p:spTree>
    <p:extLst>
      <p:ext uri="{BB962C8B-B14F-4D97-AF65-F5344CB8AC3E}">
        <p14:creationId xmlns:p14="http://schemas.microsoft.com/office/powerpoint/2010/main" val="3878312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4B775-706E-4EEB-9A14-1D6E20B3BE4C}"/>
              </a:ext>
            </a:extLst>
          </p:cNvPr>
          <p:cNvSpPr>
            <a:spLocks noGrp="1"/>
          </p:cNvSpPr>
          <p:nvPr>
            <p:ph type="ctrTitle"/>
          </p:nvPr>
        </p:nvSpPr>
        <p:spPr/>
        <p:txBody>
          <a:bodyPr/>
          <a:lstStyle/>
          <a:p>
            <a:r>
              <a:rPr lang="en-US" sz="5400" dirty="0"/>
              <a:t>Giant Cell Lesions and Histiocytosis</a:t>
            </a:r>
          </a:p>
        </p:txBody>
      </p:sp>
      <p:sp>
        <p:nvSpPr>
          <p:cNvPr id="3" name="Subtitle 2">
            <a:extLst>
              <a:ext uri="{FF2B5EF4-FFF2-40B4-BE49-F238E27FC236}">
                <a16:creationId xmlns:a16="http://schemas.microsoft.com/office/drawing/2014/main" id="{537BDE38-EF66-427E-B17E-20339DEAF51C}"/>
              </a:ext>
            </a:extLst>
          </p:cNvPr>
          <p:cNvSpPr>
            <a:spLocks noGrp="1"/>
          </p:cNvSpPr>
          <p:nvPr>
            <p:ph type="subTitle" idx="1"/>
          </p:nvPr>
        </p:nvSpPr>
        <p:spPr/>
        <p:txBody>
          <a:bodyPr/>
          <a:lstStyle/>
          <a:p>
            <a:r>
              <a:rPr lang="en-US" dirty="0"/>
              <a:t>Dr. Bayad Jaza Mahmood</a:t>
            </a:r>
          </a:p>
          <a:p>
            <a:r>
              <a:rPr lang="en-US" dirty="0"/>
              <a:t>Board certified maxillofacial surgeon</a:t>
            </a:r>
          </a:p>
          <a:p>
            <a:endParaRPr lang="en-US" dirty="0"/>
          </a:p>
        </p:txBody>
      </p:sp>
    </p:spTree>
    <p:extLst>
      <p:ext uri="{BB962C8B-B14F-4D97-AF65-F5344CB8AC3E}">
        <p14:creationId xmlns:p14="http://schemas.microsoft.com/office/powerpoint/2010/main" val="1680088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53F81-7368-4E66-9692-74296FE17EA5}"/>
              </a:ext>
            </a:extLst>
          </p:cNvPr>
          <p:cNvSpPr>
            <a:spLocks noGrp="1"/>
          </p:cNvSpPr>
          <p:nvPr>
            <p:ph type="title"/>
          </p:nvPr>
        </p:nvSpPr>
        <p:spPr>
          <a:xfrm>
            <a:off x="300414" y="228154"/>
            <a:ext cx="10058400" cy="1609344"/>
          </a:xfrm>
        </p:spPr>
        <p:txBody>
          <a:bodyPr/>
          <a:lstStyle/>
          <a:p>
            <a:r>
              <a:rPr lang="en-US" b="1" u="sng" dirty="0"/>
              <a:t>Hyperparathyroidism</a:t>
            </a:r>
            <a:endParaRPr lang="en-US" dirty="0"/>
          </a:p>
        </p:txBody>
      </p:sp>
      <p:sp>
        <p:nvSpPr>
          <p:cNvPr id="3" name="Content Placeholder 2">
            <a:extLst>
              <a:ext uri="{FF2B5EF4-FFF2-40B4-BE49-F238E27FC236}">
                <a16:creationId xmlns:a16="http://schemas.microsoft.com/office/drawing/2014/main" id="{867921CD-D9AC-4516-ABD8-5123116DFE77}"/>
              </a:ext>
            </a:extLst>
          </p:cNvPr>
          <p:cNvSpPr>
            <a:spLocks noGrp="1"/>
          </p:cNvSpPr>
          <p:nvPr>
            <p:ph idx="1"/>
          </p:nvPr>
        </p:nvSpPr>
        <p:spPr>
          <a:xfrm>
            <a:off x="568042" y="2076804"/>
            <a:ext cx="10672387" cy="4379752"/>
          </a:xfrm>
        </p:spPr>
        <p:txBody>
          <a:bodyPr>
            <a:normAutofit fontScale="92500" lnSpcReduction="10000"/>
          </a:bodyPr>
          <a:lstStyle/>
          <a:p>
            <a:pPr marL="0" indent="0">
              <a:buNone/>
            </a:pPr>
            <a:r>
              <a:rPr lang="en-US" sz="2400" dirty="0"/>
              <a:t> The lesions in the bones are due to over production of parathormone (PTH) which mobilizes calcium from the bones and raises the plasma calcium level. </a:t>
            </a:r>
          </a:p>
          <a:p>
            <a:endParaRPr lang="en-US" sz="2400" dirty="0"/>
          </a:p>
          <a:p>
            <a:r>
              <a:rPr lang="en-US" sz="2800" b="1" dirty="0">
                <a:solidFill>
                  <a:srgbClr val="0070C0"/>
                </a:solidFill>
              </a:rPr>
              <a:t>There are 3 types of the disease:</a:t>
            </a:r>
          </a:p>
          <a:p>
            <a:pPr marL="457200" lvl="0" indent="-457200">
              <a:buFont typeface="+mj-lt"/>
              <a:buAutoNum type="arabicPeriod"/>
            </a:pPr>
            <a:r>
              <a:rPr lang="en-US" sz="2400" dirty="0">
                <a:solidFill>
                  <a:srgbClr val="0070C0"/>
                </a:solidFill>
              </a:rPr>
              <a:t>Primary hyperparathyroidism </a:t>
            </a:r>
            <a:r>
              <a:rPr lang="en-US" sz="2400" dirty="0"/>
              <a:t>is usually caused by hyperplasia or adenoma of the parathyroid but is uncommon</a:t>
            </a:r>
          </a:p>
          <a:p>
            <a:pPr marL="457200" lvl="0" indent="-457200">
              <a:buFont typeface="+mj-lt"/>
              <a:buAutoNum type="arabicPeriod"/>
            </a:pPr>
            <a:r>
              <a:rPr lang="en-US" sz="2400" dirty="0">
                <a:solidFill>
                  <a:srgbClr val="0070C0"/>
                </a:solidFill>
              </a:rPr>
              <a:t>Secondary hyperparathyroidism </a:t>
            </a:r>
            <a:r>
              <a:rPr lang="en-US" sz="2400" dirty="0"/>
              <a:t>results from prolonged stimulation of the parathyroid by persistently depressed plasma calcium. The most common cause is chronic renal failure. Secondary hyperparathyroidism is now a more frequent cause of osteolytic bone lesions than primary</a:t>
            </a:r>
          </a:p>
          <a:p>
            <a:pPr marL="457200" lvl="0" indent="-457200">
              <a:buFont typeface="+mj-lt"/>
              <a:buAutoNum type="arabicPeriod"/>
            </a:pPr>
            <a:r>
              <a:rPr lang="en-US" sz="2400" dirty="0">
                <a:solidFill>
                  <a:srgbClr val="0070C0"/>
                </a:solidFill>
              </a:rPr>
              <a:t>Tertiary disease </a:t>
            </a:r>
            <a:r>
              <a:rPr lang="en-US" sz="2400" dirty="0"/>
              <a:t>results from the development of adenoma in the secondary hyperthyroidism.</a:t>
            </a:r>
          </a:p>
          <a:p>
            <a:pPr marL="457200" indent="-457200">
              <a:buFont typeface="+mj-lt"/>
              <a:buAutoNum type="arabicPeriod"/>
            </a:pPr>
            <a:endParaRPr lang="en-US" sz="2400" dirty="0"/>
          </a:p>
          <a:p>
            <a:endParaRPr lang="en-US" sz="2400" dirty="0"/>
          </a:p>
        </p:txBody>
      </p:sp>
    </p:spTree>
    <p:extLst>
      <p:ext uri="{BB962C8B-B14F-4D97-AF65-F5344CB8AC3E}">
        <p14:creationId xmlns:p14="http://schemas.microsoft.com/office/powerpoint/2010/main" val="2872566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BD22-7679-4907-900D-127EF8247143}"/>
              </a:ext>
            </a:extLst>
          </p:cNvPr>
          <p:cNvSpPr>
            <a:spLocks noGrp="1"/>
          </p:cNvSpPr>
          <p:nvPr>
            <p:ph type="title"/>
          </p:nvPr>
        </p:nvSpPr>
        <p:spPr>
          <a:xfrm>
            <a:off x="612648" y="601274"/>
            <a:ext cx="10058400" cy="1609344"/>
          </a:xfrm>
        </p:spPr>
        <p:txBody>
          <a:bodyPr>
            <a:normAutofit/>
          </a:bodyPr>
          <a:lstStyle/>
          <a:p>
            <a:r>
              <a:rPr lang="en-US" b="1" dirty="0">
                <a:solidFill>
                  <a:srgbClr val="7030A0"/>
                </a:solidFill>
              </a:rPr>
              <a:t>Clinical features</a:t>
            </a:r>
            <a:endParaRPr lang="en-US" dirty="0">
              <a:solidFill>
                <a:srgbClr val="7030A0"/>
              </a:solidFill>
            </a:endParaRPr>
          </a:p>
        </p:txBody>
      </p:sp>
      <p:sp>
        <p:nvSpPr>
          <p:cNvPr id="3" name="Content Placeholder 2">
            <a:extLst>
              <a:ext uri="{FF2B5EF4-FFF2-40B4-BE49-F238E27FC236}">
                <a16:creationId xmlns:a16="http://schemas.microsoft.com/office/drawing/2014/main" id="{93C34158-9645-44E5-B830-6269D77B41D2}"/>
              </a:ext>
            </a:extLst>
          </p:cNvPr>
          <p:cNvSpPr>
            <a:spLocks noGrp="1"/>
          </p:cNvSpPr>
          <p:nvPr>
            <p:ph idx="1"/>
          </p:nvPr>
        </p:nvSpPr>
        <p:spPr>
          <a:xfrm>
            <a:off x="612648" y="2745877"/>
            <a:ext cx="7628103" cy="3130816"/>
          </a:xfrm>
        </p:spPr>
        <p:txBody>
          <a:bodyPr>
            <a:normAutofit/>
          </a:bodyPr>
          <a:lstStyle/>
          <a:p>
            <a:pPr marL="457200" lvl="0" indent="-457200">
              <a:buFont typeface="+mj-lt"/>
              <a:buAutoNum type="arabicPeriod"/>
            </a:pPr>
            <a:r>
              <a:rPr lang="en-US" dirty="0"/>
              <a:t>The most of the patient are above 60 yrs. </a:t>
            </a:r>
          </a:p>
          <a:p>
            <a:pPr marL="457200" lvl="0" indent="-457200">
              <a:buFont typeface="+mj-lt"/>
              <a:buAutoNum type="arabicPeriod"/>
            </a:pPr>
            <a:r>
              <a:rPr lang="en-US" dirty="0"/>
              <a:t>The female to male ratio is 4:1</a:t>
            </a:r>
          </a:p>
          <a:p>
            <a:pPr marL="457200" lvl="0" indent="-457200">
              <a:buFont typeface="+mj-lt"/>
              <a:buAutoNum type="arabicPeriod"/>
            </a:pPr>
            <a:r>
              <a:rPr lang="en-US" dirty="0"/>
              <a:t>Multicystic lesion affects more than one bone.</a:t>
            </a:r>
          </a:p>
          <a:p>
            <a:pPr marL="457200" lvl="0" indent="-457200">
              <a:buFont typeface="+mj-lt"/>
              <a:buAutoNum type="arabicPeriod"/>
            </a:pPr>
            <a:r>
              <a:rPr lang="en-US" dirty="0"/>
              <a:t>Increased serum calcium, parathyroid hormone, and alkaline phosphatase, but low serum phosphorus.</a:t>
            </a:r>
          </a:p>
          <a:p>
            <a:pPr marL="457200" lvl="0" indent="-457200">
              <a:buFont typeface="+mj-lt"/>
              <a:buAutoNum type="arabicPeriod"/>
            </a:pPr>
            <a:r>
              <a:rPr lang="en-US" dirty="0"/>
              <a:t>Increased kidney stone formation.</a:t>
            </a:r>
          </a:p>
          <a:p>
            <a:pPr marL="457200" lvl="0" indent="-457200">
              <a:buFont typeface="+mj-lt"/>
              <a:buAutoNum type="arabicPeriod"/>
            </a:pPr>
            <a:r>
              <a:rPr lang="en-US" dirty="0"/>
              <a:t>An early sign of the disease is loss of the lamina dura of the teeth in the periapical film.</a:t>
            </a:r>
          </a:p>
          <a:p>
            <a:endParaRPr lang="en-US" dirty="0"/>
          </a:p>
        </p:txBody>
      </p:sp>
      <p:pic>
        <p:nvPicPr>
          <p:cNvPr id="9218" name="Picture 2" descr="Image result for loss of the lamina dura of the teeth in the periapical film hyperparathyroidism">
            <a:extLst>
              <a:ext uri="{FF2B5EF4-FFF2-40B4-BE49-F238E27FC236}">
                <a16:creationId xmlns:a16="http://schemas.microsoft.com/office/drawing/2014/main" id="{181A9DCE-E5ED-4709-9852-E407EA15D1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53" t="29431" r="75813" b="33659"/>
          <a:stretch/>
        </p:blipFill>
        <p:spPr bwMode="auto">
          <a:xfrm>
            <a:off x="8755869" y="2341756"/>
            <a:ext cx="2997518" cy="422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895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D9764-E6D6-40C1-884D-7C0B250E7566}"/>
              </a:ext>
            </a:extLst>
          </p:cNvPr>
          <p:cNvSpPr>
            <a:spLocks noGrp="1"/>
          </p:cNvSpPr>
          <p:nvPr>
            <p:ph type="title"/>
          </p:nvPr>
        </p:nvSpPr>
        <p:spPr>
          <a:xfrm>
            <a:off x="902579" y="484632"/>
            <a:ext cx="10058400" cy="1609344"/>
          </a:xfrm>
        </p:spPr>
        <p:txBody>
          <a:bodyPr/>
          <a:lstStyle/>
          <a:p>
            <a:r>
              <a:rPr lang="en-US" b="1" dirty="0">
                <a:solidFill>
                  <a:srgbClr val="0070C0"/>
                </a:solidFill>
              </a:rPr>
              <a:t>Treatment </a:t>
            </a:r>
            <a:endParaRPr lang="en-US" dirty="0">
              <a:solidFill>
                <a:srgbClr val="0070C0"/>
              </a:solidFill>
            </a:endParaRPr>
          </a:p>
        </p:txBody>
      </p:sp>
      <p:sp>
        <p:nvSpPr>
          <p:cNvPr id="3" name="Content Placeholder 2">
            <a:extLst>
              <a:ext uri="{FF2B5EF4-FFF2-40B4-BE49-F238E27FC236}">
                <a16:creationId xmlns:a16="http://schemas.microsoft.com/office/drawing/2014/main" id="{6B0D1FE4-60FD-405F-B469-537551F005A9}"/>
              </a:ext>
            </a:extLst>
          </p:cNvPr>
          <p:cNvSpPr>
            <a:spLocks noGrp="1"/>
          </p:cNvSpPr>
          <p:nvPr>
            <p:ph idx="1"/>
          </p:nvPr>
        </p:nvSpPr>
        <p:spPr>
          <a:xfrm>
            <a:off x="701857" y="2177164"/>
            <a:ext cx="9880650" cy="4050792"/>
          </a:xfrm>
        </p:spPr>
        <p:txBody>
          <a:bodyPr/>
          <a:lstStyle/>
          <a:p>
            <a:r>
              <a:rPr lang="en-US" dirty="0"/>
              <a:t>In </a:t>
            </a:r>
            <a:r>
              <a:rPr lang="en-US" dirty="0">
                <a:solidFill>
                  <a:srgbClr val="7030A0"/>
                </a:solidFill>
              </a:rPr>
              <a:t>primary hyperparathyroidism</a:t>
            </a:r>
            <a:r>
              <a:rPr lang="en-US" dirty="0"/>
              <a:t>, surgical removal of the </a:t>
            </a:r>
            <a:r>
              <a:rPr lang="en-US" dirty="0" err="1"/>
              <a:t>parathyroids</a:t>
            </a:r>
            <a:r>
              <a:rPr lang="en-US" dirty="0"/>
              <a:t> is curative. </a:t>
            </a:r>
          </a:p>
          <a:p>
            <a:r>
              <a:rPr lang="en-US" dirty="0"/>
              <a:t>For </a:t>
            </a:r>
            <a:r>
              <a:rPr lang="en-US" dirty="0">
                <a:solidFill>
                  <a:srgbClr val="7030A0"/>
                </a:solidFill>
              </a:rPr>
              <a:t>secondary hyperparathyroidism </a:t>
            </a:r>
            <a:r>
              <a:rPr lang="en-US" dirty="0"/>
              <a:t>the renal failure should be treated if possible. Bone lesions may respond to oral administration of vitamin D, whose metabolism is abnormal as a result of the renal disease. </a:t>
            </a:r>
          </a:p>
          <a:p>
            <a:r>
              <a:rPr lang="en-US" dirty="0"/>
              <a:t>If </a:t>
            </a:r>
            <a:r>
              <a:rPr lang="en-US" dirty="0" err="1"/>
              <a:t>hypercalcaemia</a:t>
            </a:r>
            <a:r>
              <a:rPr lang="en-US" dirty="0"/>
              <a:t> is of </a:t>
            </a:r>
            <a:r>
              <a:rPr lang="en-US" dirty="0">
                <a:solidFill>
                  <a:srgbClr val="FF0000"/>
                </a:solidFill>
              </a:rPr>
              <a:t>very long-standing</a:t>
            </a:r>
            <a:r>
              <a:rPr lang="en-US" dirty="0"/>
              <a:t>, parathyroid hyperplasia may be irreversible and need to be treated by  parathyroidectomy</a:t>
            </a:r>
          </a:p>
        </p:txBody>
      </p:sp>
    </p:spTree>
    <p:extLst>
      <p:ext uri="{BB962C8B-B14F-4D97-AF65-F5344CB8AC3E}">
        <p14:creationId xmlns:p14="http://schemas.microsoft.com/office/powerpoint/2010/main" val="3558878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47071-997E-48C8-9B96-6BD0BEA360DD}"/>
              </a:ext>
            </a:extLst>
          </p:cNvPr>
          <p:cNvSpPr>
            <a:spLocks noGrp="1"/>
          </p:cNvSpPr>
          <p:nvPr>
            <p:ph type="title"/>
          </p:nvPr>
        </p:nvSpPr>
        <p:spPr>
          <a:xfrm>
            <a:off x="835672" y="183549"/>
            <a:ext cx="10058400" cy="1609344"/>
          </a:xfrm>
        </p:spPr>
        <p:txBody>
          <a:bodyPr>
            <a:normAutofit/>
          </a:bodyPr>
          <a:lstStyle/>
          <a:p>
            <a:pPr algn="ctr"/>
            <a:r>
              <a:rPr lang="en-US" sz="3600" b="1" u="sng" dirty="0" err="1">
                <a:solidFill>
                  <a:srgbClr val="C00000"/>
                </a:solidFill>
              </a:rPr>
              <a:t>Langerhan’s</a:t>
            </a:r>
            <a:r>
              <a:rPr lang="en-US" sz="3600" b="1" u="sng" dirty="0">
                <a:solidFill>
                  <a:srgbClr val="C00000"/>
                </a:solidFill>
              </a:rPr>
              <a:t> cell diseases (Histiocytosis –x) (Idiopathic histiocytosis)</a:t>
            </a:r>
            <a:endParaRPr lang="en-US" sz="4800" dirty="0">
              <a:solidFill>
                <a:srgbClr val="C00000"/>
              </a:solidFill>
            </a:endParaRPr>
          </a:p>
        </p:txBody>
      </p:sp>
      <p:sp>
        <p:nvSpPr>
          <p:cNvPr id="3" name="Content Placeholder 2">
            <a:extLst>
              <a:ext uri="{FF2B5EF4-FFF2-40B4-BE49-F238E27FC236}">
                <a16:creationId xmlns:a16="http://schemas.microsoft.com/office/drawing/2014/main" id="{48B21BCE-E6A7-4CFD-B4C6-645109053116}"/>
              </a:ext>
            </a:extLst>
          </p:cNvPr>
          <p:cNvSpPr>
            <a:spLocks noGrp="1"/>
          </p:cNvSpPr>
          <p:nvPr>
            <p:ph idx="1"/>
          </p:nvPr>
        </p:nvSpPr>
        <p:spPr>
          <a:xfrm>
            <a:off x="698512" y="2143710"/>
            <a:ext cx="10526751" cy="3766436"/>
          </a:xfrm>
        </p:spPr>
        <p:txBody>
          <a:bodyPr>
            <a:normAutofit fontScale="85000" lnSpcReduction="10000"/>
          </a:bodyPr>
          <a:lstStyle/>
          <a:p>
            <a:r>
              <a:rPr lang="en-US" sz="2400" dirty="0"/>
              <a:t>The term of </a:t>
            </a:r>
            <a:r>
              <a:rPr lang="en-US" sz="2400" dirty="0" err="1"/>
              <a:t>Langerhan’s</a:t>
            </a:r>
            <a:r>
              <a:rPr lang="en-US" sz="2400" dirty="0"/>
              <a:t> cell is  currently used for such diseases  previously known as histiocytosis X or idiopathic histiocytosis.</a:t>
            </a:r>
          </a:p>
          <a:p>
            <a:r>
              <a:rPr lang="en-US" sz="2400" dirty="0"/>
              <a:t>These group of diseases characterized by proliferation of histiocyte like cell for unknown cause .</a:t>
            </a:r>
          </a:p>
          <a:p>
            <a:r>
              <a:rPr lang="en-US" sz="2400" dirty="0"/>
              <a:t>This tumor-like masses of proliferating histiocytes admixed with eosinophils infiltrate various tissues organs especially the bones lead to destruction of them. </a:t>
            </a:r>
          </a:p>
          <a:p>
            <a:r>
              <a:rPr lang="en-US" sz="2400" dirty="0"/>
              <a:t>Normally the </a:t>
            </a:r>
            <a:r>
              <a:rPr lang="en-US" sz="2400" dirty="0" err="1"/>
              <a:t>Langerhan’s</a:t>
            </a:r>
            <a:r>
              <a:rPr lang="en-US" sz="2400" dirty="0"/>
              <a:t> cell found in the </a:t>
            </a:r>
            <a:r>
              <a:rPr lang="en-US" sz="2400" dirty="0">
                <a:solidFill>
                  <a:srgbClr val="7030A0"/>
                </a:solidFill>
              </a:rPr>
              <a:t>skin, mucous membrane, lymph node and bone marrow. </a:t>
            </a:r>
          </a:p>
          <a:p>
            <a:r>
              <a:rPr lang="en-US" sz="2400" dirty="0"/>
              <a:t>The cells of origin of this disease have now been identified as the </a:t>
            </a:r>
            <a:r>
              <a:rPr lang="en-US" sz="2400" dirty="0" err="1"/>
              <a:t>langerhans</a:t>
            </a:r>
            <a:r>
              <a:rPr lang="en-US" sz="2400" dirty="0"/>
              <a:t> cells, which have a macrophage like function. At present time the causes these cell proliferation is unknown but some recent studies have suggested that it may have tumor properties or viral etiology. Other studies suggest allergic reaction. </a:t>
            </a:r>
          </a:p>
        </p:txBody>
      </p:sp>
    </p:spTree>
    <p:extLst>
      <p:ext uri="{BB962C8B-B14F-4D97-AF65-F5344CB8AC3E}">
        <p14:creationId xmlns:p14="http://schemas.microsoft.com/office/powerpoint/2010/main" val="234374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13143-15A8-4B81-A5D4-670471866D12}"/>
              </a:ext>
            </a:extLst>
          </p:cNvPr>
          <p:cNvSpPr>
            <a:spLocks noGrp="1"/>
          </p:cNvSpPr>
          <p:nvPr>
            <p:ph type="title"/>
          </p:nvPr>
        </p:nvSpPr>
        <p:spPr/>
        <p:txBody>
          <a:bodyPr/>
          <a:lstStyle/>
          <a:p>
            <a:r>
              <a:rPr lang="en-US" dirty="0"/>
              <a:t>Clinically types are:</a:t>
            </a:r>
          </a:p>
        </p:txBody>
      </p:sp>
      <p:sp>
        <p:nvSpPr>
          <p:cNvPr id="3" name="Content Placeholder 2">
            <a:extLst>
              <a:ext uri="{FF2B5EF4-FFF2-40B4-BE49-F238E27FC236}">
                <a16:creationId xmlns:a16="http://schemas.microsoft.com/office/drawing/2014/main" id="{1E5BF037-29EC-439C-A1C4-8BD8236F4BEE}"/>
              </a:ext>
            </a:extLst>
          </p:cNvPr>
          <p:cNvSpPr>
            <a:spLocks noGrp="1"/>
          </p:cNvSpPr>
          <p:nvPr>
            <p:ph idx="1"/>
          </p:nvPr>
        </p:nvSpPr>
        <p:spPr>
          <a:xfrm>
            <a:off x="1069848" y="2500550"/>
            <a:ext cx="7773069" cy="1781519"/>
          </a:xfrm>
        </p:spPr>
        <p:txBody>
          <a:bodyPr/>
          <a:lstStyle/>
          <a:p>
            <a:pPr marL="457200" lvl="0" indent="-457200">
              <a:buFont typeface="+mj-lt"/>
              <a:buAutoNum type="arabicPeriod"/>
            </a:pPr>
            <a:r>
              <a:rPr lang="en-US" dirty="0"/>
              <a:t>Eosinophilic granuloma</a:t>
            </a:r>
          </a:p>
          <a:p>
            <a:pPr marL="457200" lvl="0" indent="-457200">
              <a:buFont typeface="+mj-lt"/>
              <a:buAutoNum type="arabicPeriod"/>
            </a:pPr>
            <a:r>
              <a:rPr lang="en-US" dirty="0"/>
              <a:t>Chronic disseminated type (Hand-Schuller-Christian )</a:t>
            </a:r>
          </a:p>
          <a:p>
            <a:pPr marL="457200" lvl="0" indent="-457200">
              <a:buFont typeface="+mj-lt"/>
              <a:buAutoNum type="arabicPeriod"/>
            </a:pPr>
            <a:r>
              <a:rPr lang="en-US" dirty="0"/>
              <a:t>Acute or (child) type (Letterer </a:t>
            </a:r>
            <a:r>
              <a:rPr lang="en-US" dirty="0" err="1"/>
              <a:t>Siwe</a:t>
            </a:r>
            <a:r>
              <a:rPr lang="en-US" dirty="0"/>
              <a:t>)</a:t>
            </a:r>
          </a:p>
          <a:p>
            <a:endParaRPr lang="en-US" dirty="0"/>
          </a:p>
        </p:txBody>
      </p:sp>
    </p:spTree>
    <p:extLst>
      <p:ext uri="{BB962C8B-B14F-4D97-AF65-F5344CB8AC3E}">
        <p14:creationId xmlns:p14="http://schemas.microsoft.com/office/powerpoint/2010/main" val="346177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9BBE-5DE0-44B0-AFD9-AA502BF1B6BD}"/>
              </a:ext>
            </a:extLst>
          </p:cNvPr>
          <p:cNvSpPr>
            <a:spLocks noGrp="1"/>
          </p:cNvSpPr>
          <p:nvPr>
            <p:ph type="title"/>
          </p:nvPr>
        </p:nvSpPr>
        <p:spPr>
          <a:xfrm>
            <a:off x="568044" y="217003"/>
            <a:ext cx="10058400" cy="1609344"/>
          </a:xfrm>
        </p:spPr>
        <p:txBody>
          <a:bodyPr/>
          <a:lstStyle/>
          <a:p>
            <a:r>
              <a:rPr lang="en-US" b="1" u="sng" dirty="0">
                <a:solidFill>
                  <a:srgbClr val="7030A0"/>
                </a:solidFill>
              </a:rPr>
              <a:t>Eosinophilic </a:t>
            </a:r>
            <a:r>
              <a:rPr lang="en-US" b="1" u="sng" dirty="0" err="1">
                <a:solidFill>
                  <a:srgbClr val="7030A0"/>
                </a:solidFill>
              </a:rPr>
              <a:t>grauloma</a:t>
            </a:r>
            <a:endParaRPr lang="en-US" dirty="0">
              <a:solidFill>
                <a:srgbClr val="7030A0"/>
              </a:solidFill>
            </a:endParaRPr>
          </a:p>
        </p:txBody>
      </p:sp>
      <p:sp>
        <p:nvSpPr>
          <p:cNvPr id="3" name="Content Placeholder 2">
            <a:extLst>
              <a:ext uri="{FF2B5EF4-FFF2-40B4-BE49-F238E27FC236}">
                <a16:creationId xmlns:a16="http://schemas.microsoft.com/office/drawing/2014/main" id="{0C0A4AF3-3371-4820-B5DE-EEFEAFB686F8}"/>
              </a:ext>
            </a:extLst>
          </p:cNvPr>
          <p:cNvSpPr>
            <a:spLocks noGrp="1"/>
          </p:cNvSpPr>
          <p:nvPr>
            <p:ph idx="1"/>
          </p:nvPr>
        </p:nvSpPr>
        <p:spPr>
          <a:xfrm>
            <a:off x="568044" y="2138580"/>
            <a:ext cx="6613341" cy="4462941"/>
          </a:xfrm>
        </p:spPr>
        <p:txBody>
          <a:bodyPr>
            <a:normAutofit/>
          </a:bodyPr>
          <a:lstStyle/>
          <a:p>
            <a:pPr marL="0" indent="0">
              <a:buNone/>
            </a:pPr>
            <a:r>
              <a:rPr lang="en-US" dirty="0"/>
              <a:t>Solitary eosinophilic granuloma of the jaw causes </a:t>
            </a:r>
            <a:r>
              <a:rPr lang="en-US" dirty="0">
                <a:solidFill>
                  <a:srgbClr val="FF0000"/>
                </a:solidFill>
              </a:rPr>
              <a:t>localized bone destruction </a:t>
            </a:r>
            <a:r>
              <a:rPr lang="en-US" dirty="0"/>
              <a:t>with swelling and often </a:t>
            </a:r>
            <a:r>
              <a:rPr lang="en-US" dirty="0">
                <a:solidFill>
                  <a:srgbClr val="FF0000"/>
                </a:solidFill>
              </a:rPr>
              <a:t>pain</a:t>
            </a:r>
            <a:r>
              <a:rPr lang="en-US" dirty="0"/>
              <a:t>. The clinical features are: </a:t>
            </a:r>
          </a:p>
          <a:p>
            <a:pPr marL="457200" lvl="0" indent="-457200">
              <a:buFont typeface="+mj-lt"/>
              <a:buAutoNum type="arabicPeriod"/>
            </a:pPr>
            <a:r>
              <a:rPr lang="en-US" dirty="0"/>
              <a:t>Usually affect young adult male patients (&gt;20yrs.)</a:t>
            </a:r>
          </a:p>
          <a:p>
            <a:pPr marL="457200" lvl="0" indent="-457200">
              <a:buFont typeface="+mj-lt"/>
              <a:buAutoNum type="arabicPeriod"/>
            </a:pPr>
            <a:r>
              <a:rPr lang="en-US" dirty="0"/>
              <a:t>Cause destruction of the alveolar bone and gingival tissues lead to the mobility of the teeth.</a:t>
            </a:r>
          </a:p>
          <a:p>
            <a:pPr marL="457200" lvl="0" indent="-457200">
              <a:buFont typeface="+mj-lt"/>
              <a:buAutoNum type="arabicPeriod"/>
            </a:pPr>
            <a:r>
              <a:rPr lang="en-US" dirty="0"/>
              <a:t>Mandible is affected in about 10-20% of the cases.</a:t>
            </a:r>
          </a:p>
          <a:p>
            <a:pPr marL="457200" lvl="0" indent="-457200">
              <a:buFont typeface="+mj-lt"/>
              <a:buAutoNum type="arabicPeriod"/>
            </a:pPr>
            <a:r>
              <a:rPr lang="en-US" dirty="0"/>
              <a:t>Other bones like </a:t>
            </a:r>
            <a:r>
              <a:rPr lang="en-US" dirty="0">
                <a:solidFill>
                  <a:srgbClr val="7030A0"/>
                </a:solidFill>
              </a:rPr>
              <a:t>ribs, long bone, and skull </a:t>
            </a:r>
            <a:r>
              <a:rPr lang="en-US" dirty="0"/>
              <a:t>may also affected.</a:t>
            </a:r>
          </a:p>
          <a:p>
            <a:pPr marL="457200" lvl="0" indent="-457200">
              <a:buFont typeface="+mj-lt"/>
              <a:buAutoNum type="arabicPeriod"/>
            </a:pPr>
            <a:r>
              <a:rPr lang="en-US" dirty="0"/>
              <a:t>It represented as localize bone destruction with </a:t>
            </a:r>
            <a:r>
              <a:rPr lang="en-US" dirty="0">
                <a:solidFill>
                  <a:srgbClr val="7030A0"/>
                </a:solidFill>
              </a:rPr>
              <a:t>swelling</a:t>
            </a:r>
            <a:r>
              <a:rPr lang="en-US" dirty="0"/>
              <a:t> and often </a:t>
            </a:r>
            <a:r>
              <a:rPr lang="en-US" dirty="0">
                <a:solidFill>
                  <a:srgbClr val="7030A0"/>
                </a:solidFill>
              </a:rPr>
              <a:t>pain</a:t>
            </a:r>
            <a:r>
              <a:rPr lang="en-US" dirty="0"/>
              <a:t> and occasionally gross periodontal destruction exposes the roots of the teeth.    </a:t>
            </a:r>
          </a:p>
          <a:p>
            <a:pPr marL="0" indent="0">
              <a:buNone/>
            </a:pPr>
            <a:endParaRPr lang="en-US" sz="2600" b="1" i="1" dirty="0"/>
          </a:p>
          <a:p>
            <a:endParaRPr lang="en-US" dirty="0"/>
          </a:p>
        </p:txBody>
      </p:sp>
      <p:pic>
        <p:nvPicPr>
          <p:cNvPr id="5" name="Picture 4">
            <a:extLst>
              <a:ext uri="{FF2B5EF4-FFF2-40B4-BE49-F238E27FC236}">
                <a16:creationId xmlns:a16="http://schemas.microsoft.com/office/drawing/2014/main" id="{7097283A-D15A-494C-8B2D-494917966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1385" y="2787224"/>
            <a:ext cx="4514850" cy="2867025"/>
          </a:xfrm>
          <a:prstGeom prst="rect">
            <a:avLst/>
          </a:prstGeom>
        </p:spPr>
      </p:pic>
    </p:spTree>
    <p:extLst>
      <p:ext uri="{BB962C8B-B14F-4D97-AF65-F5344CB8AC3E}">
        <p14:creationId xmlns:p14="http://schemas.microsoft.com/office/powerpoint/2010/main" val="384086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6914A-CE77-4DF7-A550-0717AC13E9FC}"/>
              </a:ext>
            </a:extLst>
          </p:cNvPr>
          <p:cNvSpPr>
            <a:spLocks noGrp="1"/>
          </p:cNvSpPr>
          <p:nvPr>
            <p:ph type="title"/>
          </p:nvPr>
        </p:nvSpPr>
        <p:spPr>
          <a:xfrm>
            <a:off x="635619" y="2792935"/>
            <a:ext cx="10058400" cy="1609344"/>
          </a:xfrm>
        </p:spPr>
        <p:txBody>
          <a:bodyPr>
            <a:normAutofit/>
          </a:bodyPr>
          <a:lstStyle/>
          <a:p>
            <a:r>
              <a:rPr lang="en-US" sz="4400" b="1" dirty="0">
                <a:solidFill>
                  <a:srgbClr val="C00000"/>
                </a:solidFill>
              </a:rPr>
              <a:t>Treatment:</a:t>
            </a:r>
            <a:endParaRPr lang="en-US" sz="4400" dirty="0">
              <a:solidFill>
                <a:srgbClr val="C00000"/>
              </a:solidFill>
            </a:endParaRPr>
          </a:p>
        </p:txBody>
      </p:sp>
      <p:sp>
        <p:nvSpPr>
          <p:cNvPr id="3" name="Content Placeholder 2">
            <a:extLst>
              <a:ext uri="{FF2B5EF4-FFF2-40B4-BE49-F238E27FC236}">
                <a16:creationId xmlns:a16="http://schemas.microsoft.com/office/drawing/2014/main" id="{720C526E-6A49-42F3-955E-4F61ED47B4CD}"/>
              </a:ext>
            </a:extLst>
          </p:cNvPr>
          <p:cNvSpPr>
            <a:spLocks noGrp="1"/>
          </p:cNvSpPr>
          <p:nvPr>
            <p:ph idx="1"/>
          </p:nvPr>
        </p:nvSpPr>
        <p:spPr>
          <a:xfrm>
            <a:off x="635619" y="3894452"/>
            <a:ext cx="9422111" cy="2383685"/>
          </a:xfrm>
        </p:spPr>
        <p:txBody>
          <a:bodyPr/>
          <a:lstStyle/>
          <a:p>
            <a:pPr marL="0" indent="0">
              <a:buNone/>
            </a:pPr>
            <a:r>
              <a:rPr lang="en-US" dirty="0"/>
              <a:t>Usually the treatment is aggressive by the:</a:t>
            </a:r>
          </a:p>
          <a:p>
            <a:pPr marL="457200" lvl="0" indent="-457200">
              <a:buFont typeface="+mj-lt"/>
              <a:buAutoNum type="arabicPeriod"/>
            </a:pPr>
            <a:r>
              <a:rPr lang="en-US" dirty="0"/>
              <a:t>Local deep curettage </a:t>
            </a:r>
          </a:p>
          <a:p>
            <a:pPr marL="457200" lvl="0" indent="-457200">
              <a:buFont typeface="+mj-lt"/>
              <a:buAutoNum type="arabicPeriod"/>
            </a:pPr>
            <a:r>
              <a:rPr lang="en-US" dirty="0"/>
              <a:t>Local excision and the teeth are sacrificed as necessary. </a:t>
            </a:r>
          </a:p>
          <a:p>
            <a:pPr marL="457200" lvl="0" indent="-457200">
              <a:buFont typeface="+mj-lt"/>
              <a:buAutoNum type="arabicPeriod"/>
            </a:pPr>
            <a:r>
              <a:rPr lang="en-US" dirty="0"/>
              <a:t>Intralesional steroids have also employed </a:t>
            </a:r>
          </a:p>
          <a:p>
            <a:pPr marL="457200" lvl="0" indent="-457200">
              <a:buFont typeface="+mj-lt"/>
              <a:buAutoNum type="arabicPeriod"/>
            </a:pPr>
            <a:r>
              <a:rPr lang="en-US" dirty="0"/>
              <a:t>Low dose of radiotherapy.</a:t>
            </a:r>
          </a:p>
          <a:p>
            <a:endParaRPr lang="en-US" dirty="0"/>
          </a:p>
        </p:txBody>
      </p:sp>
      <p:sp>
        <p:nvSpPr>
          <p:cNvPr id="4" name="Rectangle 3">
            <a:extLst>
              <a:ext uri="{FF2B5EF4-FFF2-40B4-BE49-F238E27FC236}">
                <a16:creationId xmlns:a16="http://schemas.microsoft.com/office/drawing/2014/main" id="{A95DBBA2-2CDA-4928-B26F-640D797C9051}"/>
              </a:ext>
            </a:extLst>
          </p:cNvPr>
          <p:cNvSpPr/>
          <p:nvPr/>
        </p:nvSpPr>
        <p:spPr>
          <a:xfrm>
            <a:off x="635619" y="853508"/>
            <a:ext cx="6757640" cy="1815882"/>
          </a:xfrm>
          <a:prstGeom prst="rect">
            <a:avLst/>
          </a:prstGeom>
        </p:spPr>
        <p:txBody>
          <a:bodyPr wrap="square">
            <a:spAutoFit/>
          </a:bodyPr>
          <a:lstStyle/>
          <a:p>
            <a:r>
              <a:rPr lang="en-US" sz="3200" b="1" i="1" dirty="0">
                <a:solidFill>
                  <a:srgbClr val="7030A0"/>
                </a:solidFill>
              </a:rPr>
              <a:t>Radiographic features</a:t>
            </a:r>
            <a:r>
              <a:rPr lang="en-US" sz="3200" dirty="0">
                <a:solidFill>
                  <a:srgbClr val="7030A0"/>
                </a:solidFill>
              </a:rPr>
              <a:t>: </a:t>
            </a:r>
          </a:p>
          <a:p>
            <a:r>
              <a:rPr lang="en-US" sz="2000" dirty="0"/>
              <a:t>The lesion cause destruction of the alveolar bone and socket so it’s appear as rounded area of radiolucency with indistinct margins. The teeth  (</a:t>
            </a:r>
            <a:r>
              <a:rPr lang="en-US" sz="2000" dirty="0">
                <a:solidFill>
                  <a:srgbClr val="7030A0"/>
                </a:solidFill>
              </a:rPr>
              <a:t>floating in air</a:t>
            </a:r>
            <a:r>
              <a:rPr lang="en-US" sz="2000" dirty="0"/>
              <a:t>) is typical feature.</a:t>
            </a:r>
          </a:p>
        </p:txBody>
      </p:sp>
      <p:pic>
        <p:nvPicPr>
          <p:cNvPr id="10244" name="Picture 4" descr="Image result for eosinophilic granuloma radiology">
            <a:extLst>
              <a:ext uri="{FF2B5EF4-FFF2-40B4-BE49-F238E27FC236}">
                <a16:creationId xmlns:a16="http://schemas.microsoft.com/office/drawing/2014/main" id="{3CC08A40-7B38-4D5D-AC46-7B4E2AD4F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259" y="1225368"/>
            <a:ext cx="4679165" cy="259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101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595B-A183-40AB-AC5B-79ED4CFF6008}"/>
              </a:ext>
            </a:extLst>
          </p:cNvPr>
          <p:cNvSpPr>
            <a:spLocks noGrp="1"/>
          </p:cNvSpPr>
          <p:nvPr>
            <p:ph type="title"/>
          </p:nvPr>
        </p:nvSpPr>
        <p:spPr/>
        <p:txBody>
          <a:bodyPr>
            <a:normAutofit/>
          </a:bodyPr>
          <a:lstStyle/>
          <a:p>
            <a:pPr algn="ctr"/>
            <a:r>
              <a:rPr lang="en-US" sz="4000" b="1" u="sng" dirty="0">
                <a:solidFill>
                  <a:srgbClr val="C00000"/>
                </a:solidFill>
              </a:rPr>
              <a:t>Chronic disseminated form: (Hand </a:t>
            </a:r>
            <a:r>
              <a:rPr lang="en-US" sz="4000" b="1" u="sng" dirty="0" err="1">
                <a:solidFill>
                  <a:srgbClr val="C00000"/>
                </a:solidFill>
              </a:rPr>
              <a:t>Sch</a:t>
            </a:r>
            <a:r>
              <a:rPr lang="el-GR" sz="4000" b="1" u="sng" dirty="0">
                <a:solidFill>
                  <a:srgbClr val="C00000"/>
                </a:solidFill>
              </a:rPr>
              <a:t>ϋ</a:t>
            </a:r>
            <a:r>
              <a:rPr lang="en-US" sz="4000" b="1" u="sng" dirty="0" err="1">
                <a:solidFill>
                  <a:srgbClr val="C00000"/>
                </a:solidFill>
              </a:rPr>
              <a:t>ller</a:t>
            </a:r>
            <a:r>
              <a:rPr lang="en-US" sz="4000" b="1" u="sng" dirty="0">
                <a:solidFill>
                  <a:srgbClr val="C00000"/>
                </a:solidFill>
              </a:rPr>
              <a:t> Christian disease)</a:t>
            </a:r>
            <a:endParaRPr lang="en-US" sz="4000" dirty="0">
              <a:solidFill>
                <a:srgbClr val="C00000"/>
              </a:solidFill>
            </a:endParaRPr>
          </a:p>
        </p:txBody>
      </p:sp>
      <p:sp>
        <p:nvSpPr>
          <p:cNvPr id="3" name="Content Placeholder 2">
            <a:extLst>
              <a:ext uri="{FF2B5EF4-FFF2-40B4-BE49-F238E27FC236}">
                <a16:creationId xmlns:a16="http://schemas.microsoft.com/office/drawing/2014/main" id="{62BC90F0-AC4A-4379-983B-8B4349F9D7B4}"/>
              </a:ext>
            </a:extLst>
          </p:cNvPr>
          <p:cNvSpPr>
            <a:spLocks noGrp="1"/>
          </p:cNvSpPr>
          <p:nvPr>
            <p:ph idx="1"/>
          </p:nvPr>
        </p:nvSpPr>
        <p:spPr>
          <a:xfrm>
            <a:off x="646102" y="2310979"/>
            <a:ext cx="7059391" cy="4050792"/>
          </a:xfrm>
        </p:spPr>
        <p:txBody>
          <a:bodyPr>
            <a:normAutofit fontScale="92500" lnSpcReduction="10000"/>
          </a:bodyPr>
          <a:lstStyle/>
          <a:p>
            <a:pPr marL="0" indent="0">
              <a:buNone/>
            </a:pPr>
            <a:r>
              <a:rPr lang="en-US" dirty="0"/>
              <a:t>In this group, lesions are multifocal (multiple irregular radiolucent lesions) and involves several bones and often other organs.</a:t>
            </a:r>
          </a:p>
          <a:p>
            <a:pPr marL="0" indent="0">
              <a:buNone/>
            </a:pPr>
            <a:endParaRPr lang="en-US" dirty="0"/>
          </a:p>
          <a:p>
            <a:pPr marL="0" indent="0">
              <a:buNone/>
            </a:pPr>
            <a:r>
              <a:rPr lang="en-US" sz="2400" b="1" dirty="0">
                <a:solidFill>
                  <a:srgbClr val="7030A0"/>
                </a:solidFill>
              </a:rPr>
              <a:t>Clinical features</a:t>
            </a:r>
          </a:p>
          <a:p>
            <a:pPr marL="457200" lvl="0" indent="-457200">
              <a:buFont typeface="+mj-lt"/>
              <a:buAutoNum type="arabicPeriod"/>
            </a:pPr>
            <a:r>
              <a:rPr lang="en-US" dirty="0"/>
              <a:t>The affected patients are 5-10 yrs.</a:t>
            </a:r>
          </a:p>
          <a:p>
            <a:pPr marL="457200" lvl="0" indent="-457200">
              <a:buFont typeface="+mj-lt"/>
              <a:buAutoNum type="arabicPeriod"/>
            </a:pPr>
            <a:r>
              <a:rPr lang="en-US" dirty="0"/>
              <a:t>Histiocytosis causing </a:t>
            </a:r>
            <a:r>
              <a:rPr lang="en-US" dirty="0">
                <a:solidFill>
                  <a:srgbClr val="7030A0"/>
                </a:solidFill>
              </a:rPr>
              <a:t>exophthalmos, diabetes insipidus and lytic skull lesions</a:t>
            </a:r>
            <a:r>
              <a:rPr lang="en-US" dirty="0"/>
              <a:t>,</a:t>
            </a:r>
          </a:p>
          <a:p>
            <a:pPr marL="457200" lvl="0" indent="-457200">
              <a:buFont typeface="+mj-lt"/>
              <a:buAutoNum type="arabicPeriod"/>
            </a:pPr>
            <a:r>
              <a:rPr lang="en-US" dirty="0"/>
              <a:t>Jaws lesion are resemble eosinophilic granuloma usually affect the mandible.</a:t>
            </a:r>
          </a:p>
          <a:p>
            <a:pPr marL="457200" lvl="0" indent="-457200">
              <a:buFont typeface="+mj-lt"/>
              <a:buAutoNum type="arabicPeriod"/>
            </a:pPr>
            <a:r>
              <a:rPr lang="en-US" dirty="0"/>
              <a:t>Hepatosplenomegaly and lymphadenopathy.</a:t>
            </a:r>
          </a:p>
          <a:p>
            <a:pPr marL="457200" lvl="0" indent="-457200">
              <a:buFont typeface="+mj-lt"/>
              <a:buAutoNum type="arabicPeriod"/>
            </a:pPr>
            <a:r>
              <a:rPr lang="en-US" dirty="0"/>
              <a:t>The skin, kidney, brain and other bones are affected.</a:t>
            </a:r>
          </a:p>
          <a:p>
            <a:endParaRPr lang="en-US" dirty="0"/>
          </a:p>
        </p:txBody>
      </p:sp>
      <p:pic>
        <p:nvPicPr>
          <p:cNvPr id="7" name="Picture 6">
            <a:extLst>
              <a:ext uri="{FF2B5EF4-FFF2-40B4-BE49-F238E27FC236}">
                <a16:creationId xmlns:a16="http://schemas.microsoft.com/office/drawing/2014/main" id="{E6737013-6B66-4294-8330-03656ED10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0459" y="3364435"/>
            <a:ext cx="4248033" cy="3214339"/>
          </a:xfrm>
          <a:prstGeom prst="rect">
            <a:avLst/>
          </a:prstGeom>
        </p:spPr>
      </p:pic>
    </p:spTree>
    <p:extLst>
      <p:ext uri="{BB962C8B-B14F-4D97-AF65-F5344CB8AC3E}">
        <p14:creationId xmlns:p14="http://schemas.microsoft.com/office/powerpoint/2010/main" val="126680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FCF58-C4B7-4D66-A327-2C4C6BD91382}"/>
              </a:ext>
            </a:extLst>
          </p:cNvPr>
          <p:cNvSpPr>
            <a:spLocks noGrp="1"/>
          </p:cNvSpPr>
          <p:nvPr>
            <p:ph type="title"/>
          </p:nvPr>
        </p:nvSpPr>
        <p:spPr>
          <a:xfrm>
            <a:off x="1069848" y="484631"/>
            <a:ext cx="4684181" cy="1734461"/>
          </a:xfrm>
        </p:spPr>
        <p:txBody>
          <a:bodyPr/>
          <a:lstStyle/>
          <a:p>
            <a:r>
              <a:rPr lang="en-US" b="1" dirty="0">
                <a:solidFill>
                  <a:srgbClr val="00B050"/>
                </a:solidFill>
              </a:rPr>
              <a:t>Treatment</a:t>
            </a:r>
            <a:endParaRPr lang="en-US" dirty="0"/>
          </a:p>
        </p:txBody>
      </p:sp>
      <p:sp>
        <p:nvSpPr>
          <p:cNvPr id="3" name="Content Placeholder 2">
            <a:extLst>
              <a:ext uri="{FF2B5EF4-FFF2-40B4-BE49-F238E27FC236}">
                <a16:creationId xmlns:a16="http://schemas.microsoft.com/office/drawing/2014/main" id="{A4C7C9CA-7842-48EE-A7D8-EB90A8DFD409}"/>
              </a:ext>
            </a:extLst>
          </p:cNvPr>
          <p:cNvSpPr>
            <a:spLocks noGrp="1"/>
          </p:cNvSpPr>
          <p:nvPr>
            <p:ph idx="1"/>
          </p:nvPr>
        </p:nvSpPr>
        <p:spPr>
          <a:xfrm>
            <a:off x="1069848" y="2219092"/>
            <a:ext cx="5152532" cy="2163337"/>
          </a:xfrm>
        </p:spPr>
        <p:txBody>
          <a:bodyPr/>
          <a:lstStyle/>
          <a:p>
            <a:pPr marL="457200" lvl="0" indent="-457200">
              <a:buFont typeface="+mj-lt"/>
              <a:buAutoNum type="arabicPeriod"/>
            </a:pPr>
            <a:r>
              <a:rPr lang="en-US" dirty="0"/>
              <a:t>Steroid injection or chemotherapy.</a:t>
            </a:r>
          </a:p>
          <a:p>
            <a:pPr marL="457200" lvl="0" indent="-457200">
              <a:buFont typeface="+mj-lt"/>
              <a:buAutoNum type="arabicPeriod"/>
            </a:pPr>
            <a:r>
              <a:rPr lang="en-US" dirty="0"/>
              <a:t>Localized radiotherapy</a:t>
            </a:r>
          </a:p>
          <a:p>
            <a:pPr marL="457200" lvl="0" indent="-457200">
              <a:buFont typeface="+mj-lt"/>
              <a:buAutoNum type="arabicPeriod"/>
            </a:pPr>
            <a:r>
              <a:rPr lang="en-US" dirty="0"/>
              <a:t>Local excision </a:t>
            </a:r>
          </a:p>
          <a:p>
            <a:pPr marL="457200" lvl="0" indent="-457200">
              <a:buFont typeface="+mj-lt"/>
              <a:buAutoNum type="arabicPeriod"/>
            </a:pPr>
            <a:r>
              <a:rPr lang="en-US" dirty="0"/>
              <a:t>Treatment of diabetes insipidus</a:t>
            </a:r>
          </a:p>
          <a:p>
            <a:endParaRPr lang="en-US" dirty="0"/>
          </a:p>
        </p:txBody>
      </p:sp>
    </p:spTree>
    <p:extLst>
      <p:ext uri="{BB962C8B-B14F-4D97-AF65-F5344CB8AC3E}">
        <p14:creationId xmlns:p14="http://schemas.microsoft.com/office/powerpoint/2010/main" val="652159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2ABD-A539-4ED1-8497-BA39997F8F54}"/>
              </a:ext>
            </a:extLst>
          </p:cNvPr>
          <p:cNvSpPr>
            <a:spLocks noGrp="1"/>
          </p:cNvSpPr>
          <p:nvPr>
            <p:ph type="title"/>
          </p:nvPr>
        </p:nvSpPr>
        <p:spPr>
          <a:xfrm>
            <a:off x="389623" y="651901"/>
            <a:ext cx="10058400" cy="1609344"/>
          </a:xfrm>
        </p:spPr>
        <p:txBody>
          <a:bodyPr/>
          <a:lstStyle/>
          <a:p>
            <a:r>
              <a:rPr lang="en-US" b="1" u="sng" dirty="0">
                <a:solidFill>
                  <a:srgbClr val="00B050"/>
                </a:solidFill>
              </a:rPr>
              <a:t>Letterer-</a:t>
            </a:r>
            <a:r>
              <a:rPr lang="en-US" b="1" u="sng" dirty="0" err="1">
                <a:solidFill>
                  <a:srgbClr val="00B050"/>
                </a:solidFill>
              </a:rPr>
              <a:t>Siwe</a:t>
            </a:r>
            <a:r>
              <a:rPr lang="en-US" b="1" u="sng" dirty="0">
                <a:solidFill>
                  <a:srgbClr val="00B050"/>
                </a:solidFill>
              </a:rPr>
              <a:t> syndrome</a:t>
            </a:r>
            <a:endParaRPr lang="en-US" dirty="0">
              <a:solidFill>
                <a:srgbClr val="00B050"/>
              </a:solidFill>
            </a:endParaRPr>
          </a:p>
        </p:txBody>
      </p:sp>
      <p:sp>
        <p:nvSpPr>
          <p:cNvPr id="3" name="Content Placeholder 2">
            <a:extLst>
              <a:ext uri="{FF2B5EF4-FFF2-40B4-BE49-F238E27FC236}">
                <a16:creationId xmlns:a16="http://schemas.microsoft.com/office/drawing/2014/main" id="{4087871B-1E81-4EBF-AF2F-87B0A02477FC}"/>
              </a:ext>
            </a:extLst>
          </p:cNvPr>
          <p:cNvSpPr>
            <a:spLocks noGrp="1"/>
          </p:cNvSpPr>
          <p:nvPr>
            <p:ph idx="1"/>
          </p:nvPr>
        </p:nvSpPr>
        <p:spPr>
          <a:xfrm>
            <a:off x="389623" y="2366736"/>
            <a:ext cx="7137450" cy="3554562"/>
          </a:xfrm>
        </p:spPr>
        <p:txBody>
          <a:bodyPr>
            <a:normAutofit fontScale="92500"/>
          </a:bodyPr>
          <a:lstStyle/>
          <a:p>
            <a:r>
              <a:rPr lang="en-US" sz="2300" dirty="0"/>
              <a:t>This aggressive form of histiocytosis affects infants or young children usually (2-4yrs.). </a:t>
            </a:r>
          </a:p>
          <a:p>
            <a:r>
              <a:rPr lang="en-US" sz="2300" dirty="0"/>
              <a:t>Progression to widespread disease, with involvement of </a:t>
            </a:r>
            <a:r>
              <a:rPr lang="en-US" sz="2300" dirty="0">
                <a:solidFill>
                  <a:srgbClr val="7030A0"/>
                </a:solidFill>
              </a:rPr>
              <a:t>skin, viscera and bones</a:t>
            </a:r>
            <a:r>
              <a:rPr lang="en-US" sz="2300" dirty="0"/>
              <a:t>, can be rapidly fatal, despite treatment by irradiation and/or chemotherapy. </a:t>
            </a:r>
          </a:p>
          <a:p>
            <a:r>
              <a:rPr lang="en-US" sz="2300" dirty="0"/>
              <a:t>Overall, the behavior of Langerhans' cell histiocytosis is unpredictable, but the younger the patient and the greater the number of organ systems affected, the worse the prognosis due to </a:t>
            </a:r>
            <a:r>
              <a:rPr lang="en-US" sz="2300" dirty="0">
                <a:solidFill>
                  <a:srgbClr val="7030A0"/>
                </a:solidFill>
              </a:rPr>
              <a:t>recurrent infections </a:t>
            </a:r>
            <a:r>
              <a:rPr lang="en-US" sz="2300" dirty="0"/>
              <a:t>and </a:t>
            </a:r>
            <a:r>
              <a:rPr lang="en-US" sz="2300" dirty="0">
                <a:solidFill>
                  <a:srgbClr val="7030A0"/>
                </a:solidFill>
              </a:rPr>
              <a:t>progressive anemia and depression of bone marrow.</a:t>
            </a:r>
          </a:p>
          <a:p>
            <a:pPr marL="0" indent="0">
              <a:buNone/>
            </a:pPr>
            <a:endParaRPr lang="en-US" dirty="0"/>
          </a:p>
        </p:txBody>
      </p:sp>
      <p:pic>
        <p:nvPicPr>
          <p:cNvPr id="7" name="Picture 6">
            <a:extLst>
              <a:ext uri="{FF2B5EF4-FFF2-40B4-BE49-F238E27FC236}">
                <a16:creationId xmlns:a16="http://schemas.microsoft.com/office/drawing/2014/main" id="{E6F8A855-A115-4C5D-8CA6-E703DC651A7D}"/>
              </a:ext>
            </a:extLst>
          </p:cNvPr>
          <p:cNvPicPr>
            <a:picLocks noChangeAspect="1"/>
          </p:cNvPicPr>
          <p:nvPr/>
        </p:nvPicPr>
        <p:blipFill rotWithShape="1">
          <a:blip r:embed="rId2">
            <a:extLst>
              <a:ext uri="{28A0092B-C50C-407E-A947-70E740481C1C}">
                <a14:useLocalDpi xmlns:a14="http://schemas.microsoft.com/office/drawing/2010/main" val="0"/>
              </a:ext>
            </a:extLst>
          </a:blip>
          <a:srcRect l="20625" t="27136" r="20839" b="7154"/>
          <a:stretch/>
        </p:blipFill>
        <p:spPr>
          <a:xfrm>
            <a:off x="7839307" y="2366736"/>
            <a:ext cx="4246922" cy="3409596"/>
          </a:xfrm>
          <a:prstGeom prst="rect">
            <a:avLst/>
          </a:prstGeom>
        </p:spPr>
      </p:pic>
    </p:spTree>
    <p:extLst>
      <p:ext uri="{BB962C8B-B14F-4D97-AF65-F5344CB8AC3E}">
        <p14:creationId xmlns:p14="http://schemas.microsoft.com/office/powerpoint/2010/main" val="212547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90973-64A3-4C45-8997-7659D6C9A9AE}"/>
              </a:ext>
            </a:extLst>
          </p:cNvPr>
          <p:cNvSpPr>
            <a:spLocks noGrp="1"/>
          </p:cNvSpPr>
          <p:nvPr>
            <p:ph type="title"/>
          </p:nvPr>
        </p:nvSpPr>
        <p:spPr/>
        <p:txBody>
          <a:bodyPr/>
          <a:lstStyle/>
          <a:p>
            <a:r>
              <a:rPr lang="en-US" b="1" u="sng" dirty="0"/>
              <a:t>Giant cell lesions</a:t>
            </a:r>
            <a:br>
              <a:rPr lang="en-US" dirty="0"/>
            </a:br>
            <a:endParaRPr lang="en-US" dirty="0"/>
          </a:p>
        </p:txBody>
      </p:sp>
      <p:sp>
        <p:nvSpPr>
          <p:cNvPr id="3" name="Content Placeholder 2">
            <a:extLst>
              <a:ext uri="{FF2B5EF4-FFF2-40B4-BE49-F238E27FC236}">
                <a16:creationId xmlns:a16="http://schemas.microsoft.com/office/drawing/2014/main" id="{4A3DE8BF-D1EC-4AB9-88F5-E943034170CB}"/>
              </a:ext>
            </a:extLst>
          </p:cNvPr>
          <p:cNvSpPr>
            <a:spLocks noGrp="1"/>
          </p:cNvSpPr>
          <p:nvPr>
            <p:ph idx="1"/>
          </p:nvPr>
        </p:nvSpPr>
        <p:spPr>
          <a:xfrm>
            <a:off x="1069848" y="1820326"/>
            <a:ext cx="8865889" cy="4050792"/>
          </a:xfrm>
        </p:spPr>
        <p:txBody>
          <a:bodyPr/>
          <a:lstStyle/>
          <a:p>
            <a:r>
              <a:rPr lang="en-US" dirty="0"/>
              <a:t>These are group of diseases have the same features </a:t>
            </a:r>
            <a:r>
              <a:rPr lang="en-US" dirty="0">
                <a:solidFill>
                  <a:srgbClr val="00B050"/>
                </a:solidFill>
              </a:rPr>
              <a:t>histologically</a:t>
            </a:r>
            <a:r>
              <a:rPr lang="en-US" dirty="0"/>
              <a:t> and </a:t>
            </a:r>
            <a:r>
              <a:rPr lang="en-US" dirty="0">
                <a:solidFill>
                  <a:srgbClr val="00B050"/>
                </a:solidFill>
              </a:rPr>
              <a:t>radiographically </a:t>
            </a:r>
            <a:r>
              <a:rPr lang="en-US" dirty="0"/>
              <a:t>but they can be differentiated by their clinical features. </a:t>
            </a:r>
          </a:p>
          <a:p>
            <a:endParaRPr lang="en-US" dirty="0"/>
          </a:p>
          <a:p>
            <a:pPr marL="0" indent="0">
              <a:buNone/>
            </a:pPr>
            <a:r>
              <a:rPr lang="en-US" dirty="0"/>
              <a:t>These diseases include the following:</a:t>
            </a:r>
          </a:p>
          <a:p>
            <a:pPr marL="457200" lvl="0" indent="-457200">
              <a:buFont typeface="+mj-lt"/>
              <a:buAutoNum type="arabicPeriod"/>
            </a:pPr>
            <a:r>
              <a:rPr lang="en-US" dirty="0"/>
              <a:t>Central giant cell granuloma ( CGCG).</a:t>
            </a:r>
          </a:p>
          <a:p>
            <a:pPr marL="457200" lvl="0" indent="-457200">
              <a:buFont typeface="+mj-lt"/>
              <a:buAutoNum type="arabicPeriod"/>
            </a:pPr>
            <a:r>
              <a:rPr lang="en-US" dirty="0" err="1"/>
              <a:t>Cherubism</a:t>
            </a:r>
            <a:r>
              <a:rPr lang="en-US" dirty="0"/>
              <a:t>.</a:t>
            </a:r>
          </a:p>
          <a:p>
            <a:pPr marL="457200" lvl="0" indent="-457200">
              <a:buFont typeface="+mj-lt"/>
              <a:buAutoNum type="arabicPeriod"/>
            </a:pPr>
            <a:r>
              <a:rPr lang="en-US" dirty="0"/>
              <a:t>Hyperparathyroidism .</a:t>
            </a:r>
          </a:p>
          <a:p>
            <a:endParaRPr lang="en-US" dirty="0"/>
          </a:p>
        </p:txBody>
      </p:sp>
      <p:pic>
        <p:nvPicPr>
          <p:cNvPr id="1026" name="Picture 2" descr="Image result for Giant cell lesions">
            <a:extLst>
              <a:ext uri="{FF2B5EF4-FFF2-40B4-BE49-F238E27FC236}">
                <a16:creationId xmlns:a16="http://schemas.microsoft.com/office/drawing/2014/main" id="{772A998B-13F7-4A85-8538-1B495C4E5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545" y="2810107"/>
            <a:ext cx="4148414" cy="3590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149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78BC-5316-47C7-B27F-C43DD173EAF8}"/>
              </a:ext>
            </a:extLst>
          </p:cNvPr>
          <p:cNvSpPr>
            <a:spLocks noGrp="1"/>
          </p:cNvSpPr>
          <p:nvPr>
            <p:ph type="title"/>
          </p:nvPr>
        </p:nvSpPr>
        <p:spPr>
          <a:xfrm>
            <a:off x="521970" y="203454"/>
            <a:ext cx="10058400" cy="1609344"/>
          </a:xfrm>
        </p:spPr>
        <p:txBody>
          <a:bodyPr/>
          <a:lstStyle/>
          <a:p>
            <a:r>
              <a:rPr lang="en-US" dirty="0">
                <a:solidFill>
                  <a:srgbClr val="0070C0"/>
                </a:solidFill>
              </a:rPr>
              <a:t>Management</a:t>
            </a:r>
          </a:p>
        </p:txBody>
      </p:sp>
      <p:sp>
        <p:nvSpPr>
          <p:cNvPr id="3" name="Content Placeholder 2">
            <a:extLst>
              <a:ext uri="{FF2B5EF4-FFF2-40B4-BE49-F238E27FC236}">
                <a16:creationId xmlns:a16="http://schemas.microsoft.com/office/drawing/2014/main" id="{A7D8E77C-AECC-4389-A9F9-194F2E73D0C1}"/>
              </a:ext>
            </a:extLst>
          </p:cNvPr>
          <p:cNvSpPr>
            <a:spLocks noGrp="1"/>
          </p:cNvSpPr>
          <p:nvPr>
            <p:ph idx="1"/>
          </p:nvPr>
        </p:nvSpPr>
        <p:spPr>
          <a:xfrm>
            <a:off x="521970" y="1812798"/>
            <a:ext cx="10965180" cy="4050792"/>
          </a:xfrm>
        </p:spPr>
        <p:txBody>
          <a:bodyPr>
            <a:normAutofit fontScale="92500" lnSpcReduction="10000"/>
          </a:bodyPr>
          <a:lstStyle/>
          <a:p>
            <a:r>
              <a:rPr lang="en-US" sz="2800" dirty="0">
                <a:latin typeface="Arial Narrow" panose="020B0606020202030204" pitchFamily="34" charset="0"/>
              </a:rPr>
              <a:t>For multisystem disease, a combination of </a:t>
            </a:r>
            <a:r>
              <a:rPr lang="en-US" sz="2800" dirty="0">
                <a:solidFill>
                  <a:srgbClr val="FF0000"/>
                </a:solidFill>
                <a:latin typeface="Arial Narrow" panose="020B0606020202030204" pitchFamily="34" charset="0"/>
              </a:rPr>
              <a:t>cytotoxic agents </a:t>
            </a:r>
            <a:r>
              <a:rPr lang="en-US" sz="2800" dirty="0">
                <a:latin typeface="Arial Narrow" panose="020B0606020202030204" pitchFamily="34" charset="0"/>
              </a:rPr>
              <a:t>(often </a:t>
            </a:r>
            <a:r>
              <a:rPr lang="en-US" sz="2800" dirty="0" err="1">
                <a:latin typeface="Arial Narrow" panose="020B0606020202030204" pitchFamily="34" charset="0"/>
              </a:rPr>
              <a:t>vinca</a:t>
            </a:r>
            <a:r>
              <a:rPr lang="en-US" sz="2800" dirty="0">
                <a:latin typeface="Arial Narrow" panose="020B0606020202030204" pitchFamily="34" charset="0"/>
              </a:rPr>
              <a:t> alkaloids), </a:t>
            </a:r>
            <a:r>
              <a:rPr lang="en-US" sz="2800" dirty="0">
                <a:solidFill>
                  <a:srgbClr val="FF0000"/>
                </a:solidFill>
                <a:latin typeface="Arial Narrow" panose="020B0606020202030204" pitchFamily="34" charset="0"/>
              </a:rPr>
              <a:t>corticosteroids</a:t>
            </a:r>
            <a:r>
              <a:rPr lang="en-US" sz="2800" dirty="0">
                <a:latin typeface="Arial Narrow" panose="020B0606020202030204" pitchFamily="34" charset="0"/>
              </a:rPr>
              <a:t> and </a:t>
            </a:r>
            <a:r>
              <a:rPr lang="en-US" sz="2800" dirty="0">
                <a:solidFill>
                  <a:srgbClr val="FF0000"/>
                </a:solidFill>
                <a:latin typeface="Arial Narrow" panose="020B0606020202030204" pitchFamily="34" charset="0"/>
              </a:rPr>
              <a:t>irradiation</a:t>
            </a:r>
            <a:r>
              <a:rPr lang="en-US" sz="2800" dirty="0">
                <a:latin typeface="Arial Narrow" panose="020B0606020202030204" pitchFamily="34" charset="0"/>
              </a:rPr>
              <a:t> of </a:t>
            </a:r>
            <a:r>
              <a:rPr lang="en-US" sz="2800" u="sng" dirty="0">
                <a:latin typeface="Arial Narrow" panose="020B0606020202030204" pitchFamily="34" charset="0"/>
              </a:rPr>
              <a:t>active</a:t>
            </a:r>
            <a:r>
              <a:rPr lang="en-US" sz="2800" dirty="0">
                <a:latin typeface="Arial Narrow" panose="020B0606020202030204" pitchFamily="34" charset="0"/>
              </a:rPr>
              <a:t> bone lesions is required. </a:t>
            </a:r>
          </a:p>
          <a:p>
            <a:r>
              <a:rPr lang="en-US" sz="2800" dirty="0">
                <a:solidFill>
                  <a:srgbClr val="FF0000"/>
                </a:solidFill>
                <a:latin typeface="Arial Narrow" panose="020B0606020202030204" pitchFamily="34" charset="0"/>
              </a:rPr>
              <a:t>Marrow transplantation. </a:t>
            </a:r>
          </a:p>
          <a:p>
            <a:r>
              <a:rPr lang="en-US" sz="2800" dirty="0">
                <a:solidFill>
                  <a:srgbClr val="FF0000"/>
                </a:solidFill>
                <a:latin typeface="Arial Narrow" panose="020B0606020202030204" pitchFamily="34" charset="0"/>
              </a:rPr>
              <a:t>Gene transfer therapy </a:t>
            </a:r>
            <a:r>
              <a:rPr lang="en-US" sz="2800" dirty="0">
                <a:latin typeface="Arial Narrow" panose="020B0606020202030204" pitchFamily="34" charset="0"/>
              </a:rPr>
              <a:t>and monoclonal antibodies against the CD1a.</a:t>
            </a:r>
            <a:br>
              <a:rPr lang="en-US" sz="2800" dirty="0">
                <a:latin typeface="Arial Narrow" panose="020B0606020202030204" pitchFamily="34" charset="0"/>
              </a:rPr>
            </a:br>
            <a:r>
              <a:rPr lang="en-US" sz="2800" dirty="0">
                <a:latin typeface="Arial Narrow" panose="020B0606020202030204" pitchFamily="34" charset="0"/>
              </a:rPr>
              <a:t>antigen are under trial. </a:t>
            </a:r>
          </a:p>
          <a:p>
            <a:r>
              <a:rPr lang="en-US" sz="2800" dirty="0" err="1">
                <a:solidFill>
                  <a:srgbClr val="FF0000"/>
                </a:solidFill>
                <a:latin typeface="Arial Narrow" panose="020B0606020202030204" pitchFamily="34" charset="0"/>
              </a:rPr>
              <a:t>Haematopoietic</a:t>
            </a:r>
            <a:r>
              <a:rPr lang="en-US" sz="2800" dirty="0">
                <a:solidFill>
                  <a:srgbClr val="FF0000"/>
                </a:solidFill>
                <a:latin typeface="Arial Narrow" panose="020B0606020202030204" pitchFamily="34" charset="0"/>
              </a:rPr>
              <a:t> stem cell </a:t>
            </a:r>
            <a:r>
              <a:rPr lang="en-US" sz="2800" dirty="0">
                <a:latin typeface="Arial Narrow" panose="020B0606020202030204" pitchFamily="34" charset="0"/>
              </a:rPr>
              <a:t>transplantation is currently being used.</a:t>
            </a:r>
          </a:p>
          <a:p>
            <a:r>
              <a:rPr lang="en-US" sz="2800" dirty="0">
                <a:solidFill>
                  <a:srgbClr val="FF0000"/>
                </a:solidFill>
                <a:latin typeface="Arial Narrow" panose="020B0606020202030204" pitchFamily="34" charset="0"/>
              </a:rPr>
              <a:t>Thalidomide</a:t>
            </a:r>
            <a:r>
              <a:rPr lang="en-US" sz="2800" dirty="0">
                <a:latin typeface="Arial Narrow" panose="020B0606020202030204" pitchFamily="34" charset="0"/>
              </a:rPr>
              <a:t> has also been used and has been effective in some cases of disseminated disease.</a:t>
            </a:r>
            <a:br>
              <a:rPr lang="en-US" dirty="0"/>
            </a:br>
            <a:br>
              <a:rPr lang="en-US" dirty="0"/>
            </a:br>
            <a:r>
              <a:rPr lang="en-US" dirty="0"/>
              <a:t>	</a:t>
            </a:r>
          </a:p>
        </p:txBody>
      </p:sp>
    </p:spTree>
    <p:extLst>
      <p:ext uri="{BB962C8B-B14F-4D97-AF65-F5344CB8AC3E}">
        <p14:creationId xmlns:p14="http://schemas.microsoft.com/office/powerpoint/2010/main" val="64991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FEB83-AC74-49AF-97D3-FAEC01E5D552}"/>
              </a:ext>
            </a:extLst>
          </p:cNvPr>
          <p:cNvSpPr>
            <a:spLocks noGrp="1"/>
          </p:cNvSpPr>
          <p:nvPr>
            <p:ph type="title"/>
          </p:nvPr>
        </p:nvSpPr>
        <p:spPr>
          <a:xfrm>
            <a:off x="824520" y="328516"/>
            <a:ext cx="10058400" cy="1609344"/>
          </a:xfrm>
        </p:spPr>
        <p:txBody>
          <a:bodyPr>
            <a:normAutofit fontScale="90000"/>
          </a:bodyPr>
          <a:lstStyle/>
          <a:p>
            <a:r>
              <a:rPr lang="en-US" sz="4400" b="1" u="sng" dirty="0">
                <a:latin typeface="Times New Roman" panose="02020603050405020304" pitchFamily="18" charset="0"/>
                <a:ea typeface="Times New Roman" panose="02020603050405020304" pitchFamily="18" charset="0"/>
                <a:cs typeface="Arial" panose="020B0604020202020204" pitchFamily="34" charset="0"/>
              </a:rPr>
              <a:t>Central giant cell granuloma </a:t>
            </a:r>
            <a:br>
              <a:rPr lang="en-US" sz="4400" dirty="0">
                <a:latin typeface="Calibri" panose="020F0502020204030204" pitchFamily="34" charset="0"/>
                <a:ea typeface="Times New Roman" panose="02020603050405020304" pitchFamily="18" charset="0"/>
                <a:cs typeface="Arial" panose="020B0604020202020204" pitchFamily="34" charset="0"/>
              </a:rPr>
            </a:br>
            <a:endParaRPr lang="en-US" dirty="0"/>
          </a:p>
        </p:txBody>
      </p:sp>
      <p:sp>
        <p:nvSpPr>
          <p:cNvPr id="4" name="Rectangle 3">
            <a:extLst>
              <a:ext uri="{FF2B5EF4-FFF2-40B4-BE49-F238E27FC236}">
                <a16:creationId xmlns:a16="http://schemas.microsoft.com/office/drawing/2014/main" id="{403FE8EC-8CD6-43ED-AE33-762DA513ECB0}"/>
              </a:ext>
            </a:extLst>
          </p:cNvPr>
          <p:cNvSpPr/>
          <p:nvPr/>
        </p:nvSpPr>
        <p:spPr>
          <a:xfrm>
            <a:off x="594733" y="1706455"/>
            <a:ext cx="9240642" cy="3640484"/>
          </a:xfrm>
          <a:prstGeom prst="rect">
            <a:avLst/>
          </a:prstGeom>
        </p:spPr>
        <p:txBody>
          <a:bodyPr wrap="square">
            <a:spAutoFit/>
          </a:bodyPr>
          <a:lstStyle/>
          <a:p>
            <a:pPr algn="just">
              <a:lnSpc>
                <a:spcPct val="115000"/>
              </a:lnSpc>
              <a:spcAft>
                <a:spcPts val="1000"/>
              </a:spcAft>
            </a:pPr>
            <a:r>
              <a:rPr lang="en-US" sz="2400" dirty="0">
                <a:latin typeface="Times New Roman" panose="02020603050405020304" pitchFamily="18" charset="0"/>
                <a:ea typeface="Times New Roman" panose="02020603050405020304" pitchFamily="18" charset="0"/>
                <a:cs typeface="Arial" panose="020B0604020202020204" pitchFamily="34" charset="0"/>
              </a:rPr>
              <a:t>Sometimes it’s called giant cell reparative granuloma and these lesions are hyperplastic rather than neoplastic lesions .The same lesion if affect other bone it will be called </a:t>
            </a:r>
            <a:r>
              <a:rPr lang="en-US" sz="2400"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osteoclastoma </a:t>
            </a:r>
            <a:r>
              <a:rPr lang="en-US" sz="2400" dirty="0">
                <a:latin typeface="Times New Roman" panose="02020603050405020304" pitchFamily="18" charset="0"/>
                <a:ea typeface="Times New Roman" panose="02020603050405020304" pitchFamily="18" charset="0"/>
                <a:cs typeface="Arial" panose="020B0604020202020204" pitchFamily="34" charset="0"/>
              </a:rPr>
              <a:t> which is differ from the CGCG by the:</a:t>
            </a:r>
          </a:p>
          <a:p>
            <a:pPr algn="just">
              <a:lnSpc>
                <a:spcPct val="115000"/>
              </a:lnSpc>
              <a:spcAft>
                <a:spcPts val="1000"/>
              </a:spcAft>
            </a:pPr>
            <a:endParaRPr lang="en-US"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Font typeface="+mj-lt"/>
              <a:buAutoNum type="arabicPeriod"/>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CGCG has benign behavior while osteoclastoma tend to be malignant.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CGCGC affect patient usually below 25 yrs.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CGCG tend to form new bone while this not occurs in osteoclastoma.</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052" name="Picture 4" descr="Image result for osteoclastoma">
            <a:extLst>
              <a:ext uri="{FF2B5EF4-FFF2-40B4-BE49-F238E27FC236}">
                <a16:creationId xmlns:a16="http://schemas.microsoft.com/office/drawing/2014/main" id="{907CA479-DE0E-4DDC-89B2-92A64D861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8448" y="3913661"/>
            <a:ext cx="2146674" cy="286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827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FB3B-BC8E-4908-B901-C2CA5DC3F86C}"/>
              </a:ext>
            </a:extLst>
          </p:cNvPr>
          <p:cNvSpPr>
            <a:spLocks noGrp="1"/>
          </p:cNvSpPr>
          <p:nvPr>
            <p:ph type="title"/>
          </p:nvPr>
        </p:nvSpPr>
        <p:spPr>
          <a:xfrm>
            <a:off x="266961" y="941832"/>
            <a:ext cx="10058400" cy="1609344"/>
          </a:xfrm>
        </p:spPr>
        <p:txBody>
          <a:bodyPr/>
          <a:lstStyle/>
          <a:p>
            <a:r>
              <a:rPr lang="en-US" b="1" i="1" dirty="0">
                <a:solidFill>
                  <a:srgbClr val="0070C0"/>
                </a:solidFill>
              </a:rPr>
              <a:t>Clinical features</a:t>
            </a:r>
            <a:endParaRPr lang="en-US" dirty="0">
              <a:solidFill>
                <a:srgbClr val="0070C0"/>
              </a:solidFill>
            </a:endParaRPr>
          </a:p>
        </p:txBody>
      </p:sp>
      <p:sp>
        <p:nvSpPr>
          <p:cNvPr id="3" name="Content Placeholder 2">
            <a:extLst>
              <a:ext uri="{FF2B5EF4-FFF2-40B4-BE49-F238E27FC236}">
                <a16:creationId xmlns:a16="http://schemas.microsoft.com/office/drawing/2014/main" id="{959DD28D-6B37-4B23-9DD0-1DC7AA75579C}"/>
              </a:ext>
            </a:extLst>
          </p:cNvPr>
          <p:cNvSpPr>
            <a:spLocks noGrp="1"/>
          </p:cNvSpPr>
          <p:nvPr>
            <p:ph idx="1"/>
          </p:nvPr>
        </p:nvSpPr>
        <p:spPr>
          <a:xfrm>
            <a:off x="266961" y="2634363"/>
            <a:ext cx="6602191" cy="2662466"/>
          </a:xfrm>
        </p:spPr>
        <p:txBody>
          <a:bodyPr>
            <a:normAutofit lnSpcReduction="10000"/>
          </a:bodyPr>
          <a:lstStyle/>
          <a:p>
            <a:pPr marL="457200" lvl="0" indent="-457200">
              <a:buFont typeface="+mj-lt"/>
              <a:buAutoNum type="arabicPeriod"/>
            </a:pPr>
            <a:r>
              <a:rPr lang="en-US" dirty="0"/>
              <a:t>Usually affect people below 25yrs.</a:t>
            </a:r>
          </a:p>
          <a:p>
            <a:pPr marL="457200" lvl="0" indent="-457200">
              <a:buFont typeface="+mj-lt"/>
              <a:buAutoNum type="arabicPeriod"/>
            </a:pPr>
            <a:r>
              <a:rPr lang="en-US" dirty="0"/>
              <a:t>the mandible affected more than the maxilla. The area affected is usually anterior to the 1</a:t>
            </a:r>
            <a:r>
              <a:rPr lang="en-US" baseline="30000" dirty="0"/>
              <a:t>st</a:t>
            </a:r>
            <a:r>
              <a:rPr lang="en-US" dirty="0"/>
              <a:t> molar tooth.</a:t>
            </a:r>
          </a:p>
          <a:p>
            <a:pPr marL="457200" lvl="0" indent="-457200">
              <a:buFont typeface="+mj-lt"/>
              <a:buAutoNum type="arabicPeriod"/>
            </a:pPr>
            <a:r>
              <a:rPr lang="en-US" dirty="0"/>
              <a:t>About 65% of the diseases occur in the female.</a:t>
            </a:r>
          </a:p>
          <a:p>
            <a:pPr marL="457200" lvl="0" indent="-457200">
              <a:buFont typeface="+mj-lt"/>
              <a:buAutoNum type="arabicPeriod"/>
            </a:pPr>
            <a:r>
              <a:rPr lang="en-US" dirty="0"/>
              <a:t>Presented as painless swelling.</a:t>
            </a:r>
          </a:p>
          <a:p>
            <a:pPr marL="457200" lvl="0" indent="-457200">
              <a:buFont typeface="+mj-lt"/>
              <a:buAutoNum type="arabicPeriod"/>
            </a:pPr>
            <a:r>
              <a:rPr lang="en-US" dirty="0"/>
              <a:t>The lesion is highly vascular and may cause severe bleeding during its surgery.</a:t>
            </a:r>
          </a:p>
          <a:p>
            <a:endParaRPr lang="en-US" dirty="0"/>
          </a:p>
        </p:txBody>
      </p:sp>
      <p:pic>
        <p:nvPicPr>
          <p:cNvPr id="3074" name="Picture 2" descr="Image result for Central giant cell granuloma">
            <a:extLst>
              <a:ext uri="{FF2B5EF4-FFF2-40B4-BE49-F238E27FC236}">
                <a16:creationId xmlns:a16="http://schemas.microsoft.com/office/drawing/2014/main" id="{6306C4D4-9657-4DAC-8295-FD6617AF1B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53" t="18104" r="5533" b="6128"/>
          <a:stretch/>
        </p:blipFill>
        <p:spPr bwMode="auto">
          <a:xfrm>
            <a:off x="7134189" y="2118732"/>
            <a:ext cx="4753010" cy="304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02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DB7D-24BD-4A94-B1E4-5DEF82D847EF}"/>
              </a:ext>
            </a:extLst>
          </p:cNvPr>
          <p:cNvSpPr>
            <a:spLocks noGrp="1"/>
          </p:cNvSpPr>
          <p:nvPr>
            <p:ph type="title"/>
          </p:nvPr>
        </p:nvSpPr>
        <p:spPr>
          <a:xfrm>
            <a:off x="512287" y="484632"/>
            <a:ext cx="10058400" cy="1609344"/>
          </a:xfrm>
        </p:spPr>
        <p:txBody>
          <a:bodyPr/>
          <a:lstStyle/>
          <a:p>
            <a:r>
              <a:rPr lang="en-US" b="1" dirty="0">
                <a:solidFill>
                  <a:srgbClr val="0070C0"/>
                </a:solidFill>
              </a:rPr>
              <a:t>Types </a:t>
            </a:r>
            <a:endParaRPr lang="en-US" dirty="0">
              <a:solidFill>
                <a:srgbClr val="0070C0"/>
              </a:solidFill>
            </a:endParaRPr>
          </a:p>
        </p:txBody>
      </p:sp>
      <p:sp>
        <p:nvSpPr>
          <p:cNvPr id="3" name="Content Placeholder 2">
            <a:extLst>
              <a:ext uri="{FF2B5EF4-FFF2-40B4-BE49-F238E27FC236}">
                <a16:creationId xmlns:a16="http://schemas.microsoft.com/office/drawing/2014/main" id="{DD5EB486-A2A2-469B-B1BB-2879142F599C}"/>
              </a:ext>
            </a:extLst>
          </p:cNvPr>
          <p:cNvSpPr>
            <a:spLocks noGrp="1"/>
          </p:cNvSpPr>
          <p:nvPr>
            <p:ph idx="1"/>
          </p:nvPr>
        </p:nvSpPr>
        <p:spPr>
          <a:xfrm>
            <a:off x="512287" y="2093976"/>
            <a:ext cx="7527742" cy="4050792"/>
          </a:xfrm>
        </p:spPr>
        <p:txBody>
          <a:bodyPr/>
          <a:lstStyle/>
          <a:p>
            <a:pPr marL="457200" lvl="0" indent="-457200">
              <a:buFont typeface="+mj-lt"/>
              <a:buAutoNum type="arabicPeriod"/>
            </a:pPr>
            <a:r>
              <a:rPr lang="en-US" dirty="0">
                <a:solidFill>
                  <a:srgbClr val="00B050"/>
                </a:solidFill>
              </a:rPr>
              <a:t>Central (medullary ) </a:t>
            </a:r>
            <a:r>
              <a:rPr lang="en-US" dirty="0"/>
              <a:t>type which occur in the </a:t>
            </a:r>
            <a:r>
              <a:rPr lang="en-US" dirty="0">
                <a:solidFill>
                  <a:srgbClr val="0070C0"/>
                </a:solidFill>
              </a:rPr>
              <a:t>bone marrow </a:t>
            </a:r>
            <a:r>
              <a:rPr lang="en-US" dirty="0"/>
              <a:t>and it’s may cause root resorption.</a:t>
            </a:r>
          </a:p>
          <a:p>
            <a:pPr marL="457200" lvl="0" indent="-457200">
              <a:buFont typeface="+mj-lt"/>
              <a:buAutoNum type="arabicPeriod"/>
            </a:pPr>
            <a:r>
              <a:rPr lang="en-US" dirty="0">
                <a:solidFill>
                  <a:srgbClr val="00B050"/>
                </a:solidFill>
              </a:rPr>
              <a:t>Subperiosteal </a:t>
            </a:r>
            <a:r>
              <a:rPr lang="en-US" dirty="0"/>
              <a:t>type which extends to the area below the periosteum along the cortical bone and it may cause ulceration of the oral mucosa.</a:t>
            </a:r>
          </a:p>
          <a:p>
            <a:pPr marL="0" indent="0">
              <a:buNone/>
            </a:pPr>
            <a:endParaRPr lang="en-US" b="1" i="1" dirty="0"/>
          </a:p>
          <a:p>
            <a:pPr marL="0" indent="0">
              <a:buNone/>
            </a:pPr>
            <a:endParaRPr lang="en-US" b="1" i="1" dirty="0"/>
          </a:p>
          <a:p>
            <a:pPr marL="0" indent="0">
              <a:buNone/>
            </a:pPr>
            <a:r>
              <a:rPr lang="en-US" b="1" dirty="0">
                <a:solidFill>
                  <a:srgbClr val="0070C0"/>
                </a:solidFill>
              </a:rPr>
              <a:t>Histopathology features:</a:t>
            </a:r>
            <a:r>
              <a:rPr lang="en-US" dirty="0">
                <a:solidFill>
                  <a:srgbClr val="0070C0"/>
                </a:solidFill>
              </a:rPr>
              <a:t> </a:t>
            </a:r>
          </a:p>
          <a:p>
            <a:pPr marL="0" indent="0">
              <a:buNone/>
            </a:pPr>
            <a:r>
              <a:rPr lang="en-US" dirty="0"/>
              <a:t>Usually there is giant cell (osteoclast like cell) which cause destruction of the bone also there is fibrous tissue reaction with collagen formation.</a:t>
            </a:r>
          </a:p>
          <a:p>
            <a:endParaRPr lang="en-US" dirty="0"/>
          </a:p>
        </p:txBody>
      </p:sp>
      <p:pic>
        <p:nvPicPr>
          <p:cNvPr id="4098" name="Picture 2" descr="Image result for Central giant cell granuloma">
            <a:extLst>
              <a:ext uri="{FF2B5EF4-FFF2-40B4-BE49-F238E27FC236}">
                <a16:creationId xmlns:a16="http://schemas.microsoft.com/office/drawing/2014/main" id="{68DA09E3-9939-46BB-9676-3B2488293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275" y="3380195"/>
            <a:ext cx="4146860" cy="276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227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E42EB3-F0D6-40E8-B7FC-BC0318A31475}"/>
              </a:ext>
            </a:extLst>
          </p:cNvPr>
          <p:cNvSpPr>
            <a:spLocks noGrp="1"/>
          </p:cNvSpPr>
          <p:nvPr>
            <p:ph idx="1"/>
          </p:nvPr>
        </p:nvSpPr>
        <p:spPr>
          <a:xfrm>
            <a:off x="862360" y="2428067"/>
            <a:ext cx="4293889" cy="4050792"/>
          </a:xfrm>
        </p:spPr>
        <p:txBody>
          <a:bodyPr>
            <a:normAutofit/>
          </a:bodyPr>
          <a:lstStyle/>
          <a:p>
            <a:pPr marL="0" indent="0">
              <a:buNone/>
            </a:pPr>
            <a:endParaRPr lang="en-US" dirty="0"/>
          </a:p>
          <a:p>
            <a:pPr marL="0" indent="0">
              <a:buNone/>
            </a:pPr>
            <a:r>
              <a:rPr lang="en-US" sz="2800" b="1" dirty="0">
                <a:solidFill>
                  <a:srgbClr val="0070C0"/>
                </a:solidFill>
              </a:rPr>
              <a:t>Treatment</a:t>
            </a:r>
          </a:p>
          <a:p>
            <a:pPr marL="747713" indent="-290513">
              <a:buNone/>
            </a:pPr>
            <a:r>
              <a:rPr lang="en-US" dirty="0"/>
              <a:t>1-	Enucleation of the lesion.</a:t>
            </a:r>
          </a:p>
          <a:p>
            <a:pPr marL="747713" indent="-290513">
              <a:buNone/>
            </a:pPr>
            <a:r>
              <a:rPr lang="en-US" dirty="0"/>
              <a:t>2-	Excision in extensive cases.</a:t>
            </a:r>
          </a:p>
          <a:p>
            <a:pPr marL="747713" indent="-290513">
              <a:buNone/>
            </a:pPr>
            <a:r>
              <a:rPr lang="en-US" dirty="0"/>
              <a:t>3-	Medical treatment in some cases including steroid injection.</a:t>
            </a:r>
          </a:p>
          <a:p>
            <a:endParaRPr lang="en-US" dirty="0"/>
          </a:p>
        </p:txBody>
      </p:sp>
      <p:pic>
        <p:nvPicPr>
          <p:cNvPr id="5126" name="Picture 6" descr="Image result for Central giant cell granuloma">
            <a:extLst>
              <a:ext uri="{FF2B5EF4-FFF2-40B4-BE49-F238E27FC236}">
                <a16:creationId xmlns:a16="http://schemas.microsoft.com/office/drawing/2014/main" id="{77774C34-5E21-4B16-9953-48BA2EF1E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1061" y="3149174"/>
            <a:ext cx="6570578" cy="33296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2AEABA2-9A27-47A1-AAAA-ADA1FFBA1884}"/>
              </a:ext>
            </a:extLst>
          </p:cNvPr>
          <p:cNvSpPr/>
          <p:nvPr/>
        </p:nvSpPr>
        <p:spPr>
          <a:xfrm>
            <a:off x="862360" y="757832"/>
            <a:ext cx="9630937" cy="1323439"/>
          </a:xfrm>
          <a:prstGeom prst="rect">
            <a:avLst/>
          </a:prstGeom>
        </p:spPr>
        <p:txBody>
          <a:bodyPr wrap="square">
            <a:spAutoFit/>
          </a:bodyPr>
          <a:lstStyle/>
          <a:p>
            <a:r>
              <a:rPr lang="en-US" sz="3200" b="1" dirty="0">
                <a:solidFill>
                  <a:srgbClr val="0070C0"/>
                </a:solidFill>
              </a:rPr>
              <a:t>Radiographic features: </a:t>
            </a:r>
          </a:p>
          <a:p>
            <a:r>
              <a:rPr lang="en-US" sz="2400" dirty="0"/>
              <a:t>Unilocular or multilocular radiolucencies give appearance of soap bubble.</a:t>
            </a:r>
          </a:p>
        </p:txBody>
      </p:sp>
    </p:spTree>
    <p:extLst>
      <p:ext uri="{BB962C8B-B14F-4D97-AF65-F5344CB8AC3E}">
        <p14:creationId xmlns:p14="http://schemas.microsoft.com/office/powerpoint/2010/main" val="8228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AC85-BF69-42AD-93A5-397A7F09A13C}"/>
              </a:ext>
            </a:extLst>
          </p:cNvPr>
          <p:cNvSpPr>
            <a:spLocks noGrp="1"/>
          </p:cNvSpPr>
          <p:nvPr>
            <p:ph type="title"/>
          </p:nvPr>
        </p:nvSpPr>
        <p:spPr>
          <a:xfrm>
            <a:off x="1069848" y="484632"/>
            <a:ext cx="10058400" cy="1609344"/>
          </a:xfrm>
        </p:spPr>
        <p:txBody>
          <a:bodyPr>
            <a:normAutofit/>
          </a:bodyPr>
          <a:lstStyle/>
          <a:p>
            <a:pPr algn="ctr"/>
            <a:r>
              <a:rPr lang="en-US" sz="3600" b="1" u="sng" dirty="0">
                <a:solidFill>
                  <a:srgbClr val="0070C0"/>
                </a:solidFill>
              </a:rPr>
              <a:t>CherubiSm (familial fibrous dysplasia)</a:t>
            </a:r>
            <a:br>
              <a:rPr lang="en-US" dirty="0"/>
            </a:br>
            <a:endParaRPr lang="en-US" dirty="0"/>
          </a:p>
        </p:txBody>
      </p:sp>
      <p:sp>
        <p:nvSpPr>
          <p:cNvPr id="3" name="Content Placeholder 2">
            <a:extLst>
              <a:ext uri="{FF2B5EF4-FFF2-40B4-BE49-F238E27FC236}">
                <a16:creationId xmlns:a16="http://schemas.microsoft.com/office/drawing/2014/main" id="{A1263442-FA3E-467E-946A-7354208578CB}"/>
              </a:ext>
            </a:extLst>
          </p:cNvPr>
          <p:cNvSpPr>
            <a:spLocks noGrp="1"/>
          </p:cNvSpPr>
          <p:nvPr>
            <p:ph idx="1"/>
          </p:nvPr>
        </p:nvSpPr>
        <p:spPr>
          <a:xfrm>
            <a:off x="724830" y="2121408"/>
            <a:ext cx="5999356" cy="4050792"/>
          </a:xfrm>
        </p:spPr>
        <p:txBody>
          <a:bodyPr/>
          <a:lstStyle/>
          <a:p>
            <a:pPr marL="0" indent="0">
              <a:buNone/>
            </a:pPr>
            <a:r>
              <a:rPr lang="en-US" dirty="0" err="1"/>
              <a:t>Cherubism</a:t>
            </a:r>
            <a:r>
              <a:rPr lang="en-US" dirty="0"/>
              <a:t> is inherited as an autosomal dominant trait which present at Infancy as jaws swelling. </a:t>
            </a:r>
          </a:p>
          <a:p>
            <a:endParaRPr lang="en-US" b="1" dirty="0">
              <a:solidFill>
                <a:srgbClr val="0070C0"/>
              </a:solidFill>
            </a:endParaRPr>
          </a:p>
          <a:p>
            <a:pPr marL="0" indent="0">
              <a:buNone/>
            </a:pPr>
            <a:r>
              <a:rPr lang="en-US" b="1" dirty="0">
                <a:solidFill>
                  <a:srgbClr val="0070C0"/>
                </a:solidFill>
              </a:rPr>
              <a:t>Histologically:</a:t>
            </a:r>
          </a:p>
          <a:p>
            <a:pPr marL="0" indent="0">
              <a:buNone/>
            </a:pPr>
            <a:r>
              <a:rPr lang="en-US" dirty="0"/>
              <a:t>the diseases consist of giant cell in vascular connective tissues.</a:t>
            </a:r>
          </a:p>
          <a:p>
            <a:pPr marL="0" indent="0">
              <a:buNone/>
            </a:pPr>
            <a:endParaRPr lang="en-US" dirty="0"/>
          </a:p>
        </p:txBody>
      </p:sp>
      <p:pic>
        <p:nvPicPr>
          <p:cNvPr id="6146" name="Picture 2" descr="Image result for CherubiSm">
            <a:extLst>
              <a:ext uri="{FF2B5EF4-FFF2-40B4-BE49-F238E27FC236}">
                <a16:creationId xmlns:a16="http://schemas.microsoft.com/office/drawing/2014/main" id="{4EAFAED9-013F-41D2-B525-C6B0AAD8CC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282"/>
          <a:stretch/>
        </p:blipFill>
        <p:spPr bwMode="auto">
          <a:xfrm>
            <a:off x="7146658" y="2073779"/>
            <a:ext cx="4853847" cy="409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32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3CED3-278C-4804-A0F1-C2D722C6CC82}"/>
              </a:ext>
            </a:extLst>
          </p:cNvPr>
          <p:cNvSpPr>
            <a:spLocks noGrp="1"/>
          </p:cNvSpPr>
          <p:nvPr>
            <p:ph type="title"/>
          </p:nvPr>
        </p:nvSpPr>
        <p:spPr>
          <a:xfrm>
            <a:off x="345019" y="177528"/>
            <a:ext cx="6345713" cy="1609344"/>
          </a:xfrm>
        </p:spPr>
        <p:txBody>
          <a:bodyPr/>
          <a:lstStyle/>
          <a:p>
            <a:r>
              <a:rPr lang="en-US" b="1" dirty="0">
                <a:solidFill>
                  <a:srgbClr val="0070C0"/>
                </a:solidFill>
              </a:rPr>
              <a:t>Clinical features </a:t>
            </a:r>
            <a:endParaRPr lang="en-US" dirty="0">
              <a:solidFill>
                <a:srgbClr val="0070C0"/>
              </a:solidFill>
            </a:endParaRPr>
          </a:p>
        </p:txBody>
      </p:sp>
      <p:sp>
        <p:nvSpPr>
          <p:cNvPr id="3" name="Content Placeholder 2">
            <a:extLst>
              <a:ext uri="{FF2B5EF4-FFF2-40B4-BE49-F238E27FC236}">
                <a16:creationId xmlns:a16="http://schemas.microsoft.com/office/drawing/2014/main" id="{309D53EE-B083-4249-8403-D3EBAE904C72}"/>
              </a:ext>
            </a:extLst>
          </p:cNvPr>
          <p:cNvSpPr>
            <a:spLocks noGrp="1"/>
          </p:cNvSpPr>
          <p:nvPr>
            <p:ph idx="1"/>
          </p:nvPr>
        </p:nvSpPr>
        <p:spPr>
          <a:xfrm>
            <a:off x="345019" y="1697662"/>
            <a:ext cx="8029547" cy="4870406"/>
          </a:xfrm>
        </p:spPr>
        <p:txBody>
          <a:bodyPr>
            <a:normAutofit fontScale="92500" lnSpcReduction="20000"/>
          </a:bodyPr>
          <a:lstStyle/>
          <a:p>
            <a:pPr marL="342900" lvl="0" indent="-342900" algn="just">
              <a:buFont typeface="+mj-lt"/>
              <a:buAutoNum type="arabicPeriod"/>
            </a:pPr>
            <a:r>
              <a:rPr lang="en-US" dirty="0"/>
              <a:t>The onset is typically between the ages of 6 months to 7 years,</a:t>
            </a:r>
          </a:p>
          <a:p>
            <a:pPr marL="342900" lvl="0" indent="-342900" algn="just">
              <a:buFont typeface="+mj-lt"/>
              <a:buAutoNum type="arabicPeriod"/>
            </a:pPr>
            <a:r>
              <a:rPr lang="en-US" dirty="0"/>
              <a:t> Typically there is symmetrical swellings are </a:t>
            </a:r>
            <a:r>
              <a:rPr lang="en-US" dirty="0">
                <a:solidFill>
                  <a:srgbClr val="FF0000"/>
                </a:solidFill>
              </a:rPr>
              <a:t>noticed</a:t>
            </a:r>
            <a:r>
              <a:rPr lang="en-US" dirty="0"/>
              <a:t> at the age of 2 to 4 years </a:t>
            </a:r>
          </a:p>
          <a:p>
            <a:pPr marL="342900" lvl="0" indent="-342900" algn="just">
              <a:buFont typeface="+mj-lt"/>
              <a:buAutoNum type="arabicPeriod"/>
            </a:pPr>
            <a:r>
              <a:rPr lang="en-US" dirty="0"/>
              <a:t>The angles of the mandible are mainly affected and, in severe cases, the maxillae also involved. </a:t>
            </a:r>
          </a:p>
          <a:p>
            <a:pPr marL="342900" lvl="0" indent="-342900" algn="just">
              <a:buFont typeface="+mj-lt"/>
              <a:buAutoNum type="arabicPeriod"/>
            </a:pPr>
            <a:r>
              <a:rPr lang="en-US" dirty="0"/>
              <a:t>The symmetrical mandibular swellings give the face an excessively </a:t>
            </a:r>
            <a:r>
              <a:rPr lang="en-US" dirty="0">
                <a:solidFill>
                  <a:srgbClr val="00B050"/>
                </a:solidFill>
              </a:rPr>
              <a:t>chubby appearance</a:t>
            </a:r>
            <a:r>
              <a:rPr lang="en-US" dirty="0"/>
              <a:t>. Expansion of the maxillae may cause stretching of the skin and some retraction of the lower lids exposing the sclera.</a:t>
            </a:r>
          </a:p>
          <a:p>
            <a:pPr marL="342900" indent="-342900" algn="just">
              <a:buFont typeface="+mj-lt"/>
              <a:buAutoNum type="arabicPeriod"/>
            </a:pPr>
            <a:r>
              <a:rPr lang="en-US" dirty="0"/>
              <a:t>Usually more than one member of the family is affected and the male affected more than females.</a:t>
            </a:r>
          </a:p>
          <a:p>
            <a:pPr marL="342900" lvl="0" indent="-342900" algn="just">
              <a:buFont typeface="+mj-lt"/>
              <a:buAutoNum type="arabicPeriod"/>
            </a:pPr>
            <a:r>
              <a:rPr lang="en-US" dirty="0"/>
              <a:t> The </a:t>
            </a:r>
            <a:r>
              <a:rPr lang="en-US" dirty="0">
                <a:solidFill>
                  <a:srgbClr val="00B050"/>
                </a:solidFill>
              </a:rPr>
              <a:t>alveolar ridges </a:t>
            </a:r>
            <a:r>
              <a:rPr lang="en-US" dirty="0"/>
              <a:t>are expanded and the teeth are frequently displaced and may be loosened and sometimes interfere with speech or swallowing.</a:t>
            </a:r>
          </a:p>
          <a:p>
            <a:pPr marL="342900" lvl="0" indent="-342900" algn="just">
              <a:buFont typeface="+mj-lt"/>
              <a:buAutoNum type="arabicPeriod"/>
            </a:pPr>
            <a:r>
              <a:rPr lang="en-US" dirty="0"/>
              <a:t>Despite lack of inflammation, there is frequently </a:t>
            </a:r>
            <a:r>
              <a:rPr lang="en-US" dirty="0">
                <a:solidFill>
                  <a:srgbClr val="00B050"/>
                </a:solidFill>
              </a:rPr>
              <a:t>cervical lymphadenopathy</a:t>
            </a:r>
            <a:r>
              <a:rPr lang="en-US" dirty="0"/>
              <a:t>, due to reactive hyperplasia and fibrosis. This is typically seen in the early stages and may completely subside by puberty.</a:t>
            </a:r>
          </a:p>
        </p:txBody>
      </p:sp>
      <p:pic>
        <p:nvPicPr>
          <p:cNvPr id="8194" name="Picture 2" descr="Image result for CherubiSm">
            <a:extLst>
              <a:ext uri="{FF2B5EF4-FFF2-40B4-BE49-F238E27FC236}">
                <a16:creationId xmlns:a16="http://schemas.microsoft.com/office/drawing/2014/main" id="{00C9CCAF-C18E-4BEF-83BD-E90820FF6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6129" y="1786872"/>
            <a:ext cx="3426770" cy="421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48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37A7-6ADA-4E6B-8CFD-FF0FEF2BD793}"/>
              </a:ext>
            </a:extLst>
          </p:cNvPr>
          <p:cNvSpPr>
            <a:spLocks noGrp="1"/>
          </p:cNvSpPr>
          <p:nvPr>
            <p:ph type="title"/>
          </p:nvPr>
        </p:nvSpPr>
        <p:spPr>
          <a:xfrm>
            <a:off x="300414" y="317363"/>
            <a:ext cx="10058400" cy="1609344"/>
          </a:xfrm>
        </p:spPr>
        <p:txBody>
          <a:bodyPr/>
          <a:lstStyle/>
          <a:p>
            <a:r>
              <a:rPr lang="en-US" b="1" dirty="0">
                <a:solidFill>
                  <a:srgbClr val="0070C0"/>
                </a:solidFill>
              </a:rPr>
              <a:t>Radiographic features</a:t>
            </a:r>
            <a:endParaRPr lang="en-US" dirty="0">
              <a:solidFill>
                <a:srgbClr val="0070C0"/>
              </a:solidFill>
            </a:endParaRPr>
          </a:p>
        </p:txBody>
      </p:sp>
      <p:sp>
        <p:nvSpPr>
          <p:cNvPr id="3" name="Content Placeholder 2">
            <a:extLst>
              <a:ext uri="{FF2B5EF4-FFF2-40B4-BE49-F238E27FC236}">
                <a16:creationId xmlns:a16="http://schemas.microsoft.com/office/drawing/2014/main" id="{D080977B-948C-4146-9D87-551209F02327}"/>
              </a:ext>
            </a:extLst>
          </p:cNvPr>
          <p:cNvSpPr>
            <a:spLocks noGrp="1"/>
          </p:cNvSpPr>
          <p:nvPr>
            <p:ph idx="1"/>
          </p:nvPr>
        </p:nvSpPr>
        <p:spPr>
          <a:xfrm>
            <a:off x="300414" y="1926707"/>
            <a:ext cx="6434923" cy="2143487"/>
          </a:xfrm>
        </p:spPr>
        <p:txBody>
          <a:bodyPr>
            <a:normAutofit/>
          </a:bodyPr>
          <a:lstStyle/>
          <a:p>
            <a:pPr marL="0" indent="0" algn="just">
              <a:buNone/>
            </a:pPr>
            <a:r>
              <a:rPr lang="en-US" sz="2400" dirty="0"/>
              <a:t>The lesions simulate multilocular cysts as a result of fine bony septa extending between the soft tissue masses. The mandible and the maxilla are affected either unilaterally or bilaterally.</a:t>
            </a:r>
          </a:p>
        </p:txBody>
      </p:sp>
      <p:sp>
        <p:nvSpPr>
          <p:cNvPr id="4" name="Rectangle 3">
            <a:extLst>
              <a:ext uri="{FF2B5EF4-FFF2-40B4-BE49-F238E27FC236}">
                <a16:creationId xmlns:a16="http://schemas.microsoft.com/office/drawing/2014/main" id="{D1D3C53B-76A5-43CF-9CA5-6AAE553C79E1}"/>
              </a:ext>
            </a:extLst>
          </p:cNvPr>
          <p:cNvSpPr/>
          <p:nvPr/>
        </p:nvSpPr>
        <p:spPr>
          <a:xfrm>
            <a:off x="300414" y="3913241"/>
            <a:ext cx="6603306" cy="2308324"/>
          </a:xfrm>
          <a:prstGeom prst="rect">
            <a:avLst/>
          </a:prstGeom>
        </p:spPr>
        <p:txBody>
          <a:bodyPr wrap="square">
            <a:spAutoFit/>
          </a:bodyPr>
          <a:lstStyle/>
          <a:p>
            <a:pPr marL="38100" marR="0" algn="just">
              <a:spcBef>
                <a:spcPts val="0"/>
              </a:spcBef>
              <a:spcAft>
                <a:spcPts val="0"/>
              </a:spcAft>
            </a:pPr>
            <a:r>
              <a:rPr lang="en-US" sz="2400" b="1" dirty="0">
                <a:solidFill>
                  <a:srgbClr val="0070C0"/>
                </a:solidFill>
                <a:ea typeface="Times New Roman" panose="02020603050405020304" pitchFamily="18" charset="0"/>
                <a:cs typeface="Arial" panose="020B0604020202020204" pitchFamily="34" charset="0"/>
              </a:rPr>
              <a:t>Treatment</a:t>
            </a:r>
            <a:endParaRPr lang="en-US" sz="2400" dirty="0">
              <a:solidFill>
                <a:srgbClr val="0070C0"/>
              </a:solidFill>
              <a:ea typeface="Times New Roman" panose="02020603050405020304" pitchFamily="18" charset="0"/>
              <a:cs typeface="Arial" panose="020B0604020202020204" pitchFamily="34" charset="0"/>
            </a:endParaRPr>
          </a:p>
          <a:p>
            <a:pPr algn="just"/>
            <a:r>
              <a:rPr lang="en-US" sz="2400" dirty="0">
                <a:ea typeface="Times New Roman" panose="02020603050405020304" pitchFamily="18" charset="0"/>
                <a:cs typeface="Arial" panose="020B0604020202020204" pitchFamily="34" charset="0"/>
              </a:rPr>
              <a:t>Because of natural regression of the disease, treatment can usually be avoided.         </a:t>
            </a:r>
          </a:p>
          <a:p>
            <a:pPr algn="just"/>
            <a:r>
              <a:rPr lang="en-US" sz="2400" dirty="0">
                <a:ea typeface="Times New Roman" panose="02020603050405020304" pitchFamily="18" charset="0"/>
                <a:cs typeface="Arial" panose="020B0604020202020204" pitchFamily="34" charset="0"/>
              </a:rPr>
              <a:t>If disfigurement is severe the lesions respond to curettage or to bone shaving .The disease is usually disappear at age of 22yrs.</a:t>
            </a:r>
            <a:endParaRPr lang="en-US" sz="2400" dirty="0">
              <a:effectLst/>
              <a:ea typeface="Times New Roman" panose="02020603050405020304" pitchFamily="18" charset="0"/>
              <a:cs typeface="Arial" panose="020B0604020202020204" pitchFamily="34" charset="0"/>
            </a:endParaRPr>
          </a:p>
        </p:txBody>
      </p:sp>
      <p:pic>
        <p:nvPicPr>
          <p:cNvPr id="7170" name="Picture 2" descr="Image result for CherubiSm">
            <a:extLst>
              <a:ext uri="{FF2B5EF4-FFF2-40B4-BE49-F238E27FC236}">
                <a16:creationId xmlns:a16="http://schemas.microsoft.com/office/drawing/2014/main" id="{F14252B5-4D71-4E62-9FA5-544797712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070" y="1481211"/>
            <a:ext cx="4313771" cy="367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741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353</TotalTime>
  <Words>1231</Words>
  <Application>Microsoft Office PowerPoint</Application>
  <PresentationFormat>Widescreen</PresentationFormat>
  <Paragraphs>124</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 Narrow</vt:lpstr>
      <vt:lpstr>Calibri</vt:lpstr>
      <vt:lpstr>Cambria</vt:lpstr>
      <vt:lpstr>Rockwell</vt:lpstr>
      <vt:lpstr>Rockwell Condensed</vt:lpstr>
      <vt:lpstr>Times New Roman</vt:lpstr>
      <vt:lpstr>Wingdings</vt:lpstr>
      <vt:lpstr>Wood Type</vt:lpstr>
      <vt:lpstr>Giant Cell Lesions and Histiocytosis</vt:lpstr>
      <vt:lpstr>Giant cell lesions </vt:lpstr>
      <vt:lpstr>Central giant cell granuloma  </vt:lpstr>
      <vt:lpstr>Clinical features</vt:lpstr>
      <vt:lpstr>Types </vt:lpstr>
      <vt:lpstr>PowerPoint Presentation</vt:lpstr>
      <vt:lpstr>CherubiSm (familial fibrous dysplasia) </vt:lpstr>
      <vt:lpstr>Clinical features </vt:lpstr>
      <vt:lpstr>Radiographic features</vt:lpstr>
      <vt:lpstr>Hyperparathyroidism</vt:lpstr>
      <vt:lpstr>Clinical features</vt:lpstr>
      <vt:lpstr>Treatment </vt:lpstr>
      <vt:lpstr>Langerhan’s cell diseases (Histiocytosis –x) (Idiopathic histiocytosis)</vt:lpstr>
      <vt:lpstr>Clinically types are:</vt:lpstr>
      <vt:lpstr>Eosinophilic grauloma</vt:lpstr>
      <vt:lpstr>Treatment:</vt:lpstr>
      <vt:lpstr>Chronic disseminated form: (Hand Schϋller Christian disease)</vt:lpstr>
      <vt:lpstr>Treatment</vt:lpstr>
      <vt:lpstr>Letterer-Siwe syndrome</vt:lpstr>
      <vt:lpstr>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bayad Jaza</dc:creator>
  <cp:lastModifiedBy>bayad Jaza</cp:lastModifiedBy>
  <cp:revision>72</cp:revision>
  <dcterms:created xsi:type="dcterms:W3CDTF">2017-10-16T17:16:00Z</dcterms:created>
  <dcterms:modified xsi:type="dcterms:W3CDTF">2018-12-10T19:24:54Z</dcterms:modified>
</cp:coreProperties>
</file>