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  <p:sldMasterId id="2147483765" r:id="rId2"/>
  </p:sldMasterIdLst>
  <p:sldIdLst>
    <p:sldId id="269" r:id="rId3"/>
    <p:sldId id="257" r:id="rId4"/>
    <p:sldId id="258" r:id="rId5"/>
    <p:sldId id="263" r:id="rId6"/>
    <p:sldId id="259" r:id="rId7"/>
    <p:sldId id="260" r:id="rId8"/>
    <p:sldId id="270" r:id="rId9"/>
    <p:sldId id="271" r:id="rId10"/>
    <p:sldId id="261" r:id="rId11"/>
    <p:sldId id="262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10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73E7B-DC9C-47A5-BC10-DE0E2706A2E5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C989-729D-43D9-8CDA-FFD4A967F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87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73E7B-DC9C-47A5-BC10-DE0E2706A2E5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C989-729D-43D9-8CDA-FFD4A967F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56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73E7B-DC9C-47A5-BC10-DE0E2706A2E5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C989-729D-43D9-8CDA-FFD4A967F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2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73E7B-DC9C-47A5-BC10-DE0E2706A2E5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C989-729D-43D9-8CDA-FFD4A967F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417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73E7B-DC9C-47A5-BC10-DE0E2706A2E5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C989-729D-43D9-8CDA-FFD4A967F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54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73E7B-DC9C-47A5-BC10-DE0E2706A2E5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C989-729D-43D9-8CDA-FFD4A967F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49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73E7B-DC9C-47A5-BC10-DE0E2706A2E5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C989-729D-43D9-8CDA-FFD4A967F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75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73E7B-DC9C-47A5-BC10-DE0E2706A2E5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C989-729D-43D9-8CDA-FFD4A967F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49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73E7B-DC9C-47A5-BC10-DE0E2706A2E5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C989-729D-43D9-8CDA-FFD4A967F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91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73E7B-DC9C-47A5-BC10-DE0E2706A2E5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C989-729D-43D9-8CDA-FFD4A967F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680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73E7B-DC9C-47A5-BC10-DE0E2706A2E5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C989-729D-43D9-8CDA-FFD4A967F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232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73E7B-DC9C-47A5-BC10-DE0E2706A2E5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C989-729D-43D9-8CDA-FFD4A967F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872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73E7B-DC9C-47A5-BC10-DE0E2706A2E5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C989-729D-43D9-8CDA-FFD4A967F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343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73E7B-DC9C-47A5-BC10-DE0E2706A2E5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C989-729D-43D9-8CDA-FFD4A967F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68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73E7B-DC9C-47A5-BC10-DE0E2706A2E5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C989-729D-43D9-8CDA-FFD4A967F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5425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73E7B-DC9C-47A5-BC10-DE0E2706A2E5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C989-729D-43D9-8CDA-FFD4A967F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683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73E7B-DC9C-47A5-BC10-DE0E2706A2E5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C989-729D-43D9-8CDA-FFD4A967F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48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73E7B-DC9C-47A5-BC10-DE0E2706A2E5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C989-729D-43D9-8CDA-FFD4A967F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4087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73E7B-DC9C-47A5-BC10-DE0E2706A2E5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C989-729D-43D9-8CDA-FFD4A967F8C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98041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73E7B-DC9C-47A5-BC10-DE0E2706A2E5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C989-729D-43D9-8CDA-FFD4A967F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08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73E7B-DC9C-47A5-BC10-DE0E2706A2E5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C989-729D-43D9-8CDA-FFD4A967F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2682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73E7B-DC9C-47A5-BC10-DE0E2706A2E5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C989-729D-43D9-8CDA-FFD4A967F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340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73E7B-DC9C-47A5-BC10-DE0E2706A2E5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C989-729D-43D9-8CDA-FFD4A967F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5114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73E7B-DC9C-47A5-BC10-DE0E2706A2E5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C989-729D-43D9-8CDA-FFD4A967F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406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73E7B-DC9C-47A5-BC10-DE0E2706A2E5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C989-729D-43D9-8CDA-FFD4A967F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370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73E7B-DC9C-47A5-BC10-DE0E2706A2E5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C989-729D-43D9-8CDA-FFD4A967F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813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73E7B-DC9C-47A5-BC10-DE0E2706A2E5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C989-729D-43D9-8CDA-FFD4A967F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41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73E7B-DC9C-47A5-BC10-DE0E2706A2E5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C989-729D-43D9-8CDA-FFD4A967F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36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73E7B-DC9C-47A5-BC10-DE0E2706A2E5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C989-729D-43D9-8CDA-FFD4A967F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048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73E7B-DC9C-47A5-BC10-DE0E2706A2E5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C989-729D-43D9-8CDA-FFD4A967F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04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4D073E7B-DC9C-47A5-BC10-DE0E2706A2E5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31C6C989-729D-43D9-8CDA-FFD4A967F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614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4D073E7B-DC9C-47A5-BC10-DE0E2706A2E5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31C6C989-729D-43D9-8CDA-FFD4A967F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235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73E7B-DC9C-47A5-BC10-DE0E2706A2E5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6C989-729D-43D9-8CDA-FFD4A967F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825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CB0DF-5591-41E0-A753-19C024257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1443990"/>
            <a:ext cx="10353761" cy="1326321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FF00"/>
                </a:solidFill>
              </a:rPr>
              <a:t>Diabetes mellitus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288EE-4B92-40A0-AB62-57F358F6D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9965" y="3513384"/>
            <a:ext cx="2903825" cy="101289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Dr. Bayad J. Mahmood</a:t>
            </a:r>
          </a:p>
          <a:p>
            <a:pPr marL="0" indent="0" algn="ctr">
              <a:buNone/>
            </a:pPr>
            <a:r>
              <a:rPr lang="en-US" dirty="0"/>
              <a:t>BDS, FKBMS</a:t>
            </a:r>
          </a:p>
        </p:txBody>
      </p:sp>
    </p:spTree>
    <p:extLst>
      <p:ext uri="{BB962C8B-B14F-4D97-AF65-F5344CB8AC3E}">
        <p14:creationId xmlns:p14="http://schemas.microsoft.com/office/powerpoint/2010/main" val="1960050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731C569-DDB5-408F-94CC-824598ACF7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905687"/>
              </p:ext>
            </p:extLst>
          </p:nvPr>
        </p:nvGraphicFramePr>
        <p:xfrm>
          <a:off x="537210" y="388196"/>
          <a:ext cx="11327130" cy="64558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63565">
                  <a:extLst>
                    <a:ext uri="{9D8B030D-6E8A-4147-A177-3AD203B41FA5}">
                      <a16:colId xmlns:a16="http://schemas.microsoft.com/office/drawing/2014/main" val="1796081777"/>
                    </a:ext>
                  </a:extLst>
                </a:gridCol>
                <a:gridCol w="5663565">
                  <a:extLst>
                    <a:ext uri="{9D8B030D-6E8A-4147-A177-3AD203B41FA5}">
                      <a16:colId xmlns:a16="http://schemas.microsoft.com/office/drawing/2014/main" val="1622670392"/>
                    </a:ext>
                  </a:extLst>
                </a:gridCol>
              </a:tblGrid>
              <a:tr h="774996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Treatment</a:t>
                      </a:r>
                      <a:r>
                        <a:rPr lang="en-US" sz="32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997343"/>
                  </a:ext>
                </a:extLst>
              </a:tr>
              <a:tr h="774996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Hypoglycemia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Hyperglycemia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9734255"/>
                  </a:ext>
                </a:extLst>
              </a:tr>
              <a:tr h="1113383">
                <a:tc gridSpan="2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rgbClr val="00B0F0"/>
                          </a:solidFill>
                        </a:rPr>
                        <a:t>Take blood for baseline glucose, electrolytes, urea, Hb and PCV if possible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840432"/>
                  </a:ext>
                </a:extLst>
              </a:tr>
              <a:tr h="1139707">
                <a:tc>
                  <a:txBody>
                    <a:bodyPr/>
                    <a:lstStyle/>
                    <a:p>
                      <a:r>
                        <a:rPr lang="en-US" sz="1800" i="0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 conscious, </a:t>
                      </a:r>
                      <a: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give </a:t>
                      </a:r>
                      <a:r>
                        <a:rPr lang="en-US" sz="18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GlucoGel</a:t>
                      </a:r>
                      <a: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 2 teaspoons sugar, 3 lumps sugar, 3 </a:t>
                      </a:r>
                      <a:r>
                        <a:rPr lang="en-US" sz="18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Dextrosol</a:t>
                      </a:r>
                      <a: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tablets, </a:t>
                      </a:r>
                      <a:b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b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Put up infusion to rehydrate and</a:t>
                      </a:r>
                      <a:b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give insulin</a:t>
                      </a:r>
                      <a:b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b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0478647"/>
                  </a:ext>
                </a:extLst>
              </a:tr>
              <a:tr h="77499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If comatose</a:t>
                      </a:r>
                      <a:r>
                        <a:rPr lang="en-US" dirty="0"/>
                        <a:t>, lay the patient flat and raise the legs, give 20 mg 20% or 50% dextrose I.V. and on arousal 25 mg orally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974500"/>
                  </a:ext>
                </a:extLst>
              </a:tr>
              <a:tr h="77499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If I.V. injection impossible, </a:t>
                      </a:r>
                      <a:r>
                        <a:rPr lang="en-US" dirty="0"/>
                        <a:t>give glucagon 1 mg I.M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915473"/>
                  </a:ext>
                </a:extLst>
              </a:tr>
              <a:tr h="87669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Call ambulance</a:t>
                      </a:r>
                      <a:b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b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94364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5718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78A48-37CF-48D6-9122-A2A6F7E82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84" y="323850"/>
            <a:ext cx="10899501" cy="1326321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FF00"/>
                </a:solidFill>
                <a:effectLst/>
              </a:rPr>
              <a:t>MANAGEMENT under local </a:t>
            </a:r>
            <a:r>
              <a:rPr lang="en-US" sz="3600" dirty="0" err="1">
                <a:solidFill>
                  <a:srgbClr val="FFFF00"/>
                </a:solidFill>
                <a:effectLst/>
              </a:rPr>
              <a:t>anasthesia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4951E-4C4B-4635-AD0A-81B5802C3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184" y="2027361"/>
            <a:ext cx="11213436" cy="430092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400" dirty="0">
                <a:solidFill>
                  <a:srgbClr val="FFFFFF"/>
                </a:solidFill>
                <a:effectLst/>
                <a:latin typeface="Myanmar Text" panose="020B0502040204020203" pitchFamily="34" charset="0"/>
              </a:rPr>
              <a:t>Any dental patient whose condition remains 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Myanmar Text" panose="020B0502040204020203" pitchFamily="34" charset="0"/>
              </a:rPr>
              <a:t>undiagnosed</a:t>
            </a:r>
            <a:r>
              <a:rPr lang="en-US" sz="2400" dirty="0">
                <a:solidFill>
                  <a:srgbClr val="FFFFFF"/>
                </a:solidFill>
                <a:effectLst/>
                <a:latin typeface="Myanmar Text" panose="020B0502040204020203" pitchFamily="34" charset="0"/>
              </a:rPr>
              <a:t> but who has the cardinal symptoms of diabetes Should be referred to physician.</a:t>
            </a:r>
          </a:p>
          <a:p>
            <a:pPr algn="just"/>
            <a:r>
              <a:rPr lang="en-US" sz="2400" dirty="0">
                <a:solidFill>
                  <a:srgbClr val="FFFFFF"/>
                </a:solidFill>
                <a:effectLst/>
                <a:latin typeface="Myanmar Text" panose="020B0502040204020203" pitchFamily="34" charset="0"/>
              </a:rPr>
              <a:t>All patients with 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Myanmar Text" panose="020B0502040204020203" pitchFamily="34" charset="0"/>
              </a:rPr>
              <a:t>diagnosed</a:t>
            </a:r>
            <a:r>
              <a:rPr lang="en-US" sz="2400" dirty="0">
                <a:solidFill>
                  <a:srgbClr val="FFFFFF"/>
                </a:solidFill>
                <a:effectLst/>
                <a:latin typeface="Myanmar Text" panose="020B0502040204020203" pitchFamily="34" charset="0"/>
              </a:rPr>
              <a:t> diabetes must be identified by 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Myanmar Text" panose="020B0502040204020203" pitchFamily="34" charset="0"/>
              </a:rPr>
              <a:t>history</a:t>
            </a:r>
            <a:r>
              <a:rPr lang="en-US" sz="2400" dirty="0">
                <a:solidFill>
                  <a:srgbClr val="FFFFFF"/>
                </a:solidFill>
                <a:effectLst/>
                <a:latin typeface="Myanmar Text" panose="020B0502040204020203" pitchFamily="34" charset="0"/>
              </a:rPr>
              <a:t>, and the 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Myanmar Text" panose="020B0502040204020203" pitchFamily="34" charset="0"/>
              </a:rPr>
              <a:t>type</a:t>
            </a:r>
            <a:r>
              <a:rPr lang="en-US" sz="2400" dirty="0">
                <a:solidFill>
                  <a:srgbClr val="FFFFFF"/>
                </a:solidFill>
                <a:effectLst/>
                <a:latin typeface="Myanmar Text" panose="020B0502040204020203" pitchFamily="34" charset="0"/>
              </a:rPr>
              <a:t> of medical treatment they are receiving must be established.</a:t>
            </a:r>
          </a:p>
          <a:p>
            <a:pPr algn="just"/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Myanmar Text" panose="020B0502040204020203" pitchFamily="34" charset="0"/>
              </a:rPr>
              <a:t>Vital signs </a:t>
            </a:r>
            <a:r>
              <a:rPr lang="en-US" sz="2400" dirty="0">
                <a:solidFill>
                  <a:srgbClr val="FFFFFF"/>
                </a:solidFill>
                <a:effectLst/>
                <a:latin typeface="Myanmar Text" panose="020B0502040204020203" pitchFamily="34" charset="0"/>
              </a:rPr>
              <a:t>also serve as a guide to the control and management of disease in the diabetic patient.</a:t>
            </a:r>
          </a:p>
          <a:p>
            <a:pPr algn="just"/>
            <a:r>
              <a:rPr lang="en-US" sz="2400" dirty="0">
                <a:solidFill>
                  <a:srgbClr val="FFFFFF"/>
                </a:solidFill>
                <a:effectLst/>
                <a:latin typeface="Myanmar Text" panose="020B0502040204020203" pitchFamily="34" charset="0"/>
              </a:rPr>
              <a:t>If diabetes is </a:t>
            </a:r>
            <a:r>
              <a:rPr lang="en-US" sz="2400" dirty="0">
                <a:solidFill>
                  <a:srgbClr val="FFFF00"/>
                </a:solidFill>
                <a:effectLst/>
                <a:latin typeface="Myanmar Text" panose="020B0502040204020203" pitchFamily="34" charset="0"/>
              </a:rPr>
              <a:t>well-controlled,</a:t>
            </a:r>
            <a:r>
              <a:rPr lang="en-US" sz="2400" dirty="0">
                <a:solidFill>
                  <a:srgbClr val="FFFFFF"/>
                </a:solidFill>
                <a:effectLst/>
                <a:latin typeface="Myanmar Text" panose="020B0502040204020203" pitchFamily="34" charset="0"/>
              </a:rPr>
              <a:t> all dental procedures can </a:t>
            </a:r>
            <a:r>
              <a:rPr lang="en-US" sz="2400">
                <a:solidFill>
                  <a:srgbClr val="FFFFFF"/>
                </a:solidFill>
                <a:effectLst/>
                <a:latin typeface="Myanmar Text" panose="020B0502040204020203" pitchFamily="34" charset="0"/>
              </a:rPr>
              <a:t>performed without </a:t>
            </a:r>
            <a:r>
              <a:rPr lang="en-US" sz="2400" dirty="0">
                <a:solidFill>
                  <a:srgbClr val="FFFFFF"/>
                </a:solidFill>
                <a:effectLst/>
                <a:latin typeface="Myanmar Text" panose="020B0502040204020203" pitchFamily="34" charset="0"/>
              </a:rPr>
              <a:t>special precautions, apply </a:t>
            </a:r>
            <a:r>
              <a:rPr lang="en-US" sz="2400" dirty="0">
                <a:solidFill>
                  <a:srgbClr val="FFC000"/>
                </a:solidFill>
                <a:effectLst/>
                <a:latin typeface="Myanmar Text" panose="020B0502040204020203" pitchFamily="34" charset="0"/>
              </a:rPr>
              <a:t>morning appointment</a:t>
            </a:r>
            <a:r>
              <a:rPr lang="en-US" sz="2400" dirty="0">
                <a:solidFill>
                  <a:srgbClr val="FFFFFF"/>
                </a:solidFill>
                <a:effectLst/>
                <a:latin typeface="Myanmar Text" panose="020B0502040204020203" pitchFamily="34" charset="0"/>
              </a:rPr>
              <a:t>, verify that the patient have </a:t>
            </a:r>
            <a:r>
              <a:rPr lang="en-US" sz="2400" dirty="0">
                <a:solidFill>
                  <a:srgbClr val="FFC000"/>
                </a:solidFill>
                <a:effectLst/>
                <a:latin typeface="Myanmar Text" panose="020B0502040204020203" pitchFamily="34" charset="0"/>
              </a:rPr>
              <a:t>taken medication and diet as usual </a:t>
            </a:r>
            <a:r>
              <a:rPr lang="en-US" sz="2400" dirty="0">
                <a:solidFill>
                  <a:srgbClr val="FFFFFF"/>
                </a:solidFill>
                <a:effectLst/>
                <a:latin typeface="Myanmar Text" panose="020B0502040204020203" pitchFamily="34" charset="0"/>
              </a:rPr>
              <a:t>and before starting the procedure , Use </a:t>
            </a:r>
            <a:r>
              <a:rPr lang="en-US" sz="2400" dirty="0">
                <a:solidFill>
                  <a:srgbClr val="FFC000"/>
                </a:solidFill>
                <a:effectLst/>
                <a:latin typeface="Myanmar Text" panose="020B0502040204020203" pitchFamily="34" charset="0"/>
              </a:rPr>
              <a:t>anxiety reduction protocol</a:t>
            </a:r>
            <a:r>
              <a:rPr lang="en-US" sz="2400" dirty="0">
                <a:solidFill>
                  <a:srgbClr val="FFFFFF"/>
                </a:solidFill>
                <a:effectLst/>
                <a:latin typeface="Myanmar Text" panose="020B0502040204020203" pitchFamily="34" charset="0"/>
              </a:rPr>
              <a:t>, </a:t>
            </a:r>
            <a:r>
              <a:rPr lang="en-US" sz="2400" dirty="0">
                <a:solidFill>
                  <a:srgbClr val="FFC000"/>
                </a:solidFill>
                <a:effectLst/>
                <a:latin typeface="Myanmar Text" panose="020B0502040204020203" pitchFamily="34" charset="0"/>
              </a:rPr>
              <a:t>perform atraumatic extraction</a:t>
            </a:r>
            <a:r>
              <a:rPr lang="en-US" sz="2400" dirty="0">
                <a:solidFill>
                  <a:srgbClr val="FFFFFF"/>
                </a:solidFill>
                <a:effectLst/>
                <a:latin typeface="Myanmar Text" panose="020B0502040204020203" pitchFamily="34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04916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72594-FBA5-4553-A8B3-28CC265BD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754380"/>
            <a:ext cx="10353762" cy="5036820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Myanmar Text" panose="020B0502040204020203" pitchFamily="34" charset="0"/>
                <a:cs typeface="Myanmar Text" panose="020B0502040204020203" pitchFamily="34" charset="0"/>
              </a:rPr>
              <a:t>IF Diabetes is </a:t>
            </a:r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poorly controlled </a:t>
            </a:r>
            <a:r>
              <a:rPr lang="en-US" sz="2400" dirty="0" err="1">
                <a:latin typeface="Myanmar Text" panose="020B0502040204020203" pitchFamily="34" charset="0"/>
                <a:cs typeface="Myanmar Text" panose="020B0502040204020203" pitchFamily="34" charset="0"/>
              </a:rPr>
              <a:t>e.g</a:t>
            </a:r>
            <a:r>
              <a:rPr lang="en-US" sz="2400" dirty="0">
                <a:latin typeface="Myanmar Text" panose="020B0502040204020203" pitchFamily="34" charset="0"/>
                <a:cs typeface="Myanmar Text" panose="020B0502040204020203" pitchFamily="34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fasting blood glucose &lt;70 mg/</a:t>
            </a:r>
            <a:r>
              <a:rPr lang="en-US" sz="2400" dirty="0" err="1">
                <a:solidFill>
                  <a:srgbClr val="FFFF00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dL</a:t>
            </a:r>
            <a:r>
              <a:rPr lang="en-US" sz="2400" dirty="0">
                <a:solidFill>
                  <a:srgbClr val="FFFF00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 </a:t>
            </a:r>
            <a:r>
              <a:rPr lang="en-US" sz="2400" dirty="0">
                <a:latin typeface="Myanmar Text" panose="020B0502040204020203" pitchFamily="34" charset="0"/>
                <a:cs typeface="Myanmar Text" panose="020B0502040204020203" pitchFamily="34" charset="0"/>
              </a:rPr>
              <a:t>or </a:t>
            </a:r>
            <a:r>
              <a:rPr lang="en-US" sz="2400" dirty="0">
                <a:solidFill>
                  <a:srgbClr val="FFFF00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&gt;200 mg/</a:t>
            </a:r>
            <a:r>
              <a:rPr lang="en-US" sz="2400" dirty="0" err="1">
                <a:solidFill>
                  <a:srgbClr val="FFFF00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dL</a:t>
            </a:r>
            <a:r>
              <a:rPr lang="en-US" sz="2400" dirty="0">
                <a:solidFill>
                  <a:srgbClr val="FFFF00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 </a:t>
            </a:r>
            <a:r>
              <a:rPr lang="en-US" sz="2400" dirty="0">
                <a:latin typeface="Myanmar Text" panose="020B0502040204020203" pitchFamily="34" charset="0"/>
                <a:cs typeface="Myanmar Text" panose="020B0502040204020203" pitchFamily="34" charset="0"/>
              </a:rPr>
              <a:t>and </a:t>
            </a:r>
            <a:r>
              <a:rPr lang="en-US" sz="2400" dirty="0">
                <a:solidFill>
                  <a:srgbClr val="FFFF00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ANY complications </a:t>
            </a:r>
            <a:r>
              <a:rPr lang="en-US" sz="2400" dirty="0">
                <a:latin typeface="Myanmar Text" panose="020B0502040204020203" pitchFamily="34" charset="0"/>
                <a:cs typeface="Myanmar Text" panose="020B0502040204020203" pitchFamily="34" charset="0"/>
              </a:rPr>
              <a:t>[post MI, renal disease, congestive heart failure, symptomatic angina, old age, cardiac and blood pressure ≥180/110 mm Hg ,All elective dental procedures should be </a:t>
            </a:r>
            <a:r>
              <a:rPr lang="en-US" sz="2400" dirty="0">
                <a:solidFill>
                  <a:srgbClr val="FFFF00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postponed</a:t>
            </a:r>
            <a:r>
              <a:rPr lang="en-US" sz="2400" dirty="0">
                <a:latin typeface="Myanmar Text" panose="020B0502040204020203" pitchFamily="34" charset="0"/>
                <a:cs typeface="Myanmar Text" panose="020B0502040204020203" pitchFamily="34" charset="0"/>
              </a:rPr>
              <a:t>.</a:t>
            </a:r>
          </a:p>
          <a:p>
            <a:endParaRPr lang="en-US" sz="2400" dirty="0">
              <a:latin typeface="Myanmar Text" panose="020B0502040204020203" pitchFamily="34" charset="0"/>
              <a:cs typeface="Myanmar Text" panose="020B0502040204020203" pitchFamily="34" charset="0"/>
            </a:endParaRPr>
          </a:p>
          <a:p>
            <a:r>
              <a:rPr lang="en-US" sz="2400" dirty="0">
                <a:latin typeface="Myanmar Text" panose="020B0502040204020203" pitchFamily="34" charset="0"/>
                <a:cs typeface="Myanmar Text" panose="020B0502040204020203" pitchFamily="34" charset="0"/>
              </a:rPr>
              <a:t>Provide Only emergency care,</a:t>
            </a:r>
          </a:p>
          <a:p>
            <a:r>
              <a:rPr lang="en-US" sz="2400" dirty="0">
                <a:latin typeface="Myanmar Text" panose="020B0502040204020203" pitchFamily="34" charset="0"/>
                <a:cs typeface="Myanmar Text" panose="020B0502040204020203" pitchFamily="34" charset="0"/>
              </a:rPr>
              <a:t>Consult patient physician</a:t>
            </a:r>
          </a:p>
          <a:p>
            <a:r>
              <a:rPr lang="en-US" sz="2400" dirty="0">
                <a:latin typeface="Myanmar Text" panose="020B0502040204020203" pitchFamily="34" charset="0"/>
                <a:cs typeface="Myanmar Text" panose="020B0502040204020203" pitchFamily="34" charset="0"/>
              </a:rPr>
              <a:t>Critical setting: hospital</a:t>
            </a:r>
          </a:p>
          <a:p>
            <a:r>
              <a:rPr lang="en-US" sz="2400" dirty="0">
                <a:latin typeface="Myanmar Text" panose="020B0502040204020203" pitchFamily="34" charset="0"/>
                <a:cs typeface="Myanmar Text" panose="020B0502040204020203" pitchFamily="34" charset="0"/>
              </a:rPr>
              <a:t>Patient preparation: ECG,PULSE,B.P,RESPIRATION MONITERING</a:t>
            </a:r>
          </a:p>
          <a:p>
            <a:r>
              <a:rPr lang="en-US" sz="2400" dirty="0">
                <a:latin typeface="Myanmar Text" panose="020B0502040204020203" pitchFamily="34" charset="0"/>
                <a:cs typeface="Myanmar Text" panose="020B0502040204020203" pitchFamily="34" charset="0"/>
              </a:rPr>
              <a:t>Antibiotics should be given after surgery.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147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267802-293F-4C5E-AD86-F63F95B73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8028"/>
            <a:ext cx="12192000" cy="564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164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65D9E-5B80-439A-B20C-BBB7A2B56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205" y="2289810"/>
            <a:ext cx="10353761" cy="1326321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rgbClr val="FFFF00"/>
                </a:solidFill>
              </a:rPr>
              <a:t>Thanks </a:t>
            </a:r>
          </a:p>
        </p:txBody>
      </p:sp>
    </p:spTree>
    <p:extLst>
      <p:ext uri="{BB962C8B-B14F-4D97-AF65-F5344CB8AC3E}">
        <p14:creationId xmlns:p14="http://schemas.microsoft.com/office/powerpoint/2010/main" val="2190409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36994-EEFA-466F-BB99-6586FC33B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679" y="348853"/>
            <a:ext cx="10353761" cy="1326321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What’s diabetes?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47387-0923-4270-AE75-9B7DD9188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679" y="1852947"/>
            <a:ext cx="10353762" cy="1790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Diabetes is a condition where the body either fails to produce insulin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(Type 1 diabetes)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or the insulin that is produced is no longer as effective 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(Type 2 diabetes).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41F2A9-23B0-4860-BC43-FD47B7124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4575" y="3643083"/>
            <a:ext cx="4717425" cy="306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271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2B8BF-0F6F-49F2-9B53-E411FEE78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714" y="209550"/>
            <a:ext cx="10353761" cy="1326321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What's insulin?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CE216-236A-4128-ADEA-DBE7DF0E2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714" y="1638582"/>
            <a:ext cx="6149946" cy="4773648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Insulin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a hormone produced in the </a:t>
            </a:r>
            <a:r>
              <a:rPr lang="en-US" dirty="0">
                <a:solidFill>
                  <a:srgbClr val="CC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beta cells of the Islets of Langerhans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within the pancreas. Insulin is released directly into the bloodstream and is therefore part of the endocrine system. </a:t>
            </a: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Insulin acts like a key which allows blood glucose to enter the cells around the body for use as an energy supply. </a:t>
            </a: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Glucose is essential for the body to function properly. The brain is particularly affected by any reduction in blood glucose supply due to its lack of capacity for glucose storage.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319AF5-91DF-4521-A26F-9823C36B6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8495" y="1905564"/>
            <a:ext cx="5189198" cy="369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02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9E9BA-0691-4B21-B554-C91F42B2B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rgbClr val="FFFF00"/>
                </a:solidFill>
                <a:effectLst/>
              </a:rPr>
              <a:t>Classifiation</a:t>
            </a:r>
            <a:r>
              <a:rPr lang="en-US" dirty="0">
                <a:solidFill>
                  <a:srgbClr val="FFFF00"/>
                </a:solidFill>
                <a:effectLst/>
              </a:rPr>
              <a:t> of diabetes mellitus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F23AA0-2FEA-48F4-AF84-A9211F262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490" y="2207894"/>
            <a:ext cx="8674482" cy="370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181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8869413-5295-4729-B1A7-192B7072BB82}"/>
              </a:ext>
            </a:extLst>
          </p:cNvPr>
          <p:cNvSpPr/>
          <p:nvPr/>
        </p:nvSpPr>
        <p:spPr>
          <a:xfrm>
            <a:off x="647700" y="395883"/>
            <a:ext cx="1074801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1 diabetes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formerly termed insulin-dependent (IDDM) or juvenile-onset diabetes, is most commonly diagnosed at about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years of age and commonly presents before the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third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decade, but can appear at any age. 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 is characterized by 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antibodies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directed against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insulin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the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pancreatic islets of Langerhans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55B3DE-4994-42EE-8A63-15CAAF73F990}"/>
              </a:ext>
            </a:extLst>
          </p:cNvPr>
          <p:cNvSpPr/>
          <p:nvPr/>
        </p:nvSpPr>
        <p:spPr>
          <a:xfrm>
            <a:off x="647700" y="3524726"/>
            <a:ext cx="1074801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2 diabetes 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formerly termed non-insulin-dependent (NIDDM) or maturity-onset diabetes, accounts for 80–90% of diabetics. 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Generally it occurs in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genetically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predisposed individuals over the age of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who are typically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overweight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Patients are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insulin resistant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have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diminished beta-cell function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2835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D205C-3B3F-4AD8-8EFA-53A3B5632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8600" y="977671"/>
            <a:ext cx="5633171" cy="132632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  <a:effectLst/>
              </a:rPr>
              <a:t>Clinical features</a:t>
            </a:r>
            <a:br>
              <a:rPr lang="en-US" dirty="0">
                <a:solidFill>
                  <a:srgbClr val="FFFF00"/>
                </a:solidFill>
                <a:effectLst/>
              </a:rPr>
            </a:br>
            <a:br>
              <a:rPr lang="en-US" dirty="0">
                <a:solidFill>
                  <a:srgbClr val="FFFF00"/>
                </a:solidFill>
                <a:effectLst/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9A007F-0861-472E-9FC8-4BAB2B979C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76" r="1980" b="2388"/>
          <a:stretch/>
        </p:blipFill>
        <p:spPr>
          <a:xfrm>
            <a:off x="6558830" y="27804"/>
            <a:ext cx="5633170" cy="680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398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DAB2E-7CB3-4635-8D55-56D9A57B7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325" y="106680"/>
            <a:ext cx="10353761" cy="1326321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Criteria for the Diagnosis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8A7903-7377-48F8-886F-0571942AFD19}"/>
              </a:ext>
            </a:extLst>
          </p:cNvPr>
          <p:cNvSpPr/>
          <p:nvPr/>
        </p:nvSpPr>
        <p:spPr>
          <a:xfrm>
            <a:off x="809322" y="1615916"/>
            <a:ext cx="1057335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Symptoms</a:t>
            </a:r>
            <a:r>
              <a:rPr lang="pt-BR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diabetes </a:t>
            </a:r>
            <a:r>
              <a:rPr lang="pt-BR" sz="2400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</a:t>
            </a:r>
            <a:r>
              <a:rPr lang="pt-BR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casual plasma glucose level of </a:t>
            </a:r>
            <a:r>
              <a:rPr lang="pt-B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</a:t>
            </a:r>
            <a:r>
              <a:rPr lang="pt-BR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mg/dL or greater.</a:t>
            </a: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rgbClr val="FFFFFF"/>
              </a:solidFill>
              <a:latin typeface="Myanmar Text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pt-BR" dirty="0">
              <a:solidFill>
                <a:srgbClr val="FFC000"/>
              </a:solidFill>
              <a:latin typeface="Myanmar Text" panose="020B05020402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Fasting plasma glucose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pt-B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126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mg/dL or greater.</a:t>
            </a:r>
          </a:p>
          <a:p>
            <a:pPr marL="514350" indent="-514350">
              <a:buFont typeface="+mj-lt"/>
              <a:buAutoNum type="arabicPeriod"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Glucose tolerance test: 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2-hour plasma glucose level of 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mg/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greater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during an oral glucose tolerance test.</a:t>
            </a:r>
            <a:br>
              <a:rPr lang="en-US" sz="2000" dirty="0">
                <a:solidFill>
                  <a:srgbClr val="FFFFFF"/>
                </a:solidFill>
                <a:latin typeface="Myanmar Text" panose="020B0502040204020203" pitchFamily="34" charset="0"/>
              </a:rPr>
            </a:br>
            <a:endParaRPr lang="en-US" sz="2400" dirty="0">
              <a:solidFill>
                <a:srgbClr val="FFFFFF"/>
              </a:solidFill>
              <a:latin typeface="Myanmar Text" panose="020B0502040204020203" pitchFamily="34" charset="0"/>
            </a:endParaRPr>
          </a:p>
          <a:p>
            <a:pPr marL="457200" indent="-171450">
              <a:tabLst>
                <a:tab pos="457200" algn="l"/>
              </a:tabLst>
            </a:pPr>
            <a:r>
              <a:rPr lang="en-US" sz="2000" dirty="0">
                <a:solidFill>
                  <a:srgbClr val="FFFFFF"/>
                </a:solidFill>
                <a:latin typeface="Myanmar Text" panose="020B0502040204020203" pitchFamily="34" charset="0"/>
              </a:rPr>
              <a:t>  Plasma glucose taken </a:t>
            </a:r>
            <a:r>
              <a:rPr lang="en-US" sz="2000" dirty="0">
                <a:solidFill>
                  <a:srgbClr val="FFC000"/>
                </a:solidFill>
                <a:latin typeface="Myanmar Text" panose="020B0502040204020203" pitchFamily="34" charset="0"/>
              </a:rPr>
              <a:t>2 h</a:t>
            </a:r>
            <a:r>
              <a:rPr lang="en-US" sz="2000" dirty="0">
                <a:solidFill>
                  <a:srgbClr val="FFFFFF"/>
                </a:solidFill>
                <a:latin typeface="Myanmar Text" panose="020B0502040204020203" pitchFamily="34" charset="0"/>
              </a:rPr>
              <a:t> after a person has consumed a drink containing 75 g of glucose  in oral glucose tolerance test.</a:t>
            </a:r>
            <a:br>
              <a:rPr lang="pt-BR" dirty="0"/>
            </a:br>
            <a:br>
              <a:rPr lang="pt-BR" dirty="0"/>
            </a:br>
            <a:br>
              <a:rPr lang="pt-BR" dirty="0">
                <a:solidFill>
                  <a:srgbClr val="FFFFFF"/>
                </a:solidFill>
                <a:latin typeface="Myanmar Text" panose="020B0502040204020203" pitchFamily="34" charset="0"/>
              </a:rPr>
            </a:br>
            <a:br>
              <a:rPr lang="pt-BR" dirty="0">
                <a:solidFill>
                  <a:srgbClr val="FFFFFF"/>
                </a:solidFill>
                <a:latin typeface="Myanmar Text" panose="020B0502040204020203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76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7AE993-9094-4552-9FA2-7D66C2A213A8}"/>
              </a:ext>
            </a:extLst>
          </p:cNvPr>
          <p:cNvSpPr/>
          <p:nvPr/>
        </p:nvSpPr>
        <p:spPr>
          <a:xfrm>
            <a:off x="263842" y="1465808"/>
            <a:ext cx="814863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Glycohemoglobin.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Measurement of HbA1c levels is of value in the detection and evaluation of patients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HbA1c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an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electrophoretically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fast-moving hemoglobin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component found in normal persons; it increases in the presence of 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hyperglycemia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may reflect glucose levels in the blood over the 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to 12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weeks preceding administration of the test.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Normally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patients should have </a:t>
            </a:r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6% to 8% HbA1c.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CFBADD-1980-4A8A-AB24-A5AB468C1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4883" y="1885950"/>
            <a:ext cx="334327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047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C370B-2C3A-4E4A-95B8-04AADF46A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916" y="0"/>
            <a:ext cx="10353761" cy="1326321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Complications of Diabetes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E6238F-DF37-4A53-92ED-AE2472FA9B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" t="13333"/>
          <a:stretch/>
        </p:blipFill>
        <p:spPr>
          <a:xfrm>
            <a:off x="1942538" y="1245870"/>
            <a:ext cx="7930515" cy="520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3323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172</TotalTime>
  <Words>702</Words>
  <Application>Microsoft Office PowerPoint</Application>
  <PresentationFormat>Widescreen</PresentationFormat>
  <Paragraphs>59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Bookman Old Style</vt:lpstr>
      <vt:lpstr>Century Gothic</vt:lpstr>
      <vt:lpstr>Myanmar Text</vt:lpstr>
      <vt:lpstr>Rockwell</vt:lpstr>
      <vt:lpstr>Wingdings 2</vt:lpstr>
      <vt:lpstr>Quotable</vt:lpstr>
      <vt:lpstr>Damask</vt:lpstr>
      <vt:lpstr>Diabetes mellitus </vt:lpstr>
      <vt:lpstr>What’s diabetes?</vt:lpstr>
      <vt:lpstr>What's insulin?</vt:lpstr>
      <vt:lpstr>Classifiation of diabetes mellitus</vt:lpstr>
      <vt:lpstr>PowerPoint Presentation</vt:lpstr>
      <vt:lpstr>Clinical features  </vt:lpstr>
      <vt:lpstr>Criteria for the Diagnosis</vt:lpstr>
      <vt:lpstr>PowerPoint Presentation</vt:lpstr>
      <vt:lpstr>Complications of Diabetes</vt:lpstr>
      <vt:lpstr>PowerPoint Presentation</vt:lpstr>
      <vt:lpstr>MANAGEMENT under local anasthesia</vt:lpstr>
      <vt:lpstr>PowerPoint Presentation</vt:lpstr>
      <vt:lpstr>PowerPoint Presentation</vt:lpstr>
      <vt:lpstr>Thanks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Dr.Bayad</dc:creator>
  <cp:lastModifiedBy>bayad Jaza</cp:lastModifiedBy>
  <cp:revision>41</cp:revision>
  <dcterms:created xsi:type="dcterms:W3CDTF">2018-03-03T08:04:37Z</dcterms:created>
  <dcterms:modified xsi:type="dcterms:W3CDTF">2021-03-12T16:04:48Z</dcterms:modified>
</cp:coreProperties>
</file>