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33"/>
  </p:notesMasterIdLst>
  <p:sldIdLst>
    <p:sldId id="256" r:id="rId2"/>
    <p:sldId id="288" r:id="rId3"/>
    <p:sldId id="287" r:id="rId4"/>
    <p:sldId id="293" r:id="rId5"/>
    <p:sldId id="262" r:id="rId6"/>
    <p:sldId id="292" r:id="rId7"/>
    <p:sldId id="296" r:id="rId8"/>
    <p:sldId id="263" r:id="rId9"/>
    <p:sldId id="289" r:id="rId10"/>
    <p:sldId id="290" r:id="rId11"/>
    <p:sldId id="264" r:id="rId12"/>
    <p:sldId id="297" r:id="rId13"/>
    <p:sldId id="294" r:id="rId14"/>
    <p:sldId id="269" r:id="rId15"/>
    <p:sldId id="268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95" r:id="rId27"/>
    <p:sldId id="281" r:id="rId28"/>
    <p:sldId id="282" r:id="rId29"/>
    <p:sldId id="284" r:id="rId30"/>
    <p:sldId id="286" r:id="rId31"/>
    <p:sldId id="29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CAB63-923F-4BC4-9E1E-49B6B2F630F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907D6-D02B-4026-B3FB-1CE0C1BB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04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907D6-D02B-4026-B3FB-1CE0C1BBF6C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9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1465-C1E9-4F99-95FC-02608DE3044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CC0B1F8-DE6E-458B-B6A2-80F2CAD1E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11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1465-C1E9-4F99-95FC-02608DE3044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B1F8-DE6E-458B-B6A2-80F2CAD1E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18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1465-C1E9-4F99-95FC-02608DE3044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B1F8-DE6E-458B-B6A2-80F2CAD1E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4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1465-C1E9-4F99-95FC-02608DE3044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B1F8-DE6E-458B-B6A2-80F2CAD1E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2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FB121465-C1E9-4F99-95FC-02608DE3044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CC0B1F8-DE6E-458B-B6A2-80F2CAD1E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5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1465-C1E9-4F99-95FC-02608DE3044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B1F8-DE6E-458B-B6A2-80F2CAD1E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613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1465-C1E9-4F99-95FC-02608DE3044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B1F8-DE6E-458B-B6A2-80F2CAD1E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547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1465-C1E9-4F99-95FC-02608DE3044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B1F8-DE6E-458B-B6A2-80F2CAD1E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5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1465-C1E9-4F99-95FC-02608DE3044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B1F8-DE6E-458B-B6A2-80F2CAD1E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0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1465-C1E9-4F99-95FC-02608DE3044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B1F8-DE6E-458B-B6A2-80F2CAD1E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03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21465-C1E9-4F99-95FC-02608DE30441}" type="datetimeFigureOut">
              <a:rPr lang="en-US" smtClean="0"/>
              <a:t>12/3/2018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B1F8-DE6E-458B-B6A2-80F2CAD1E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55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B121465-C1E9-4F99-95FC-02608DE30441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CC0B1F8-DE6E-458B-B6A2-80F2CAD1E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6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0A145-A2B5-407B-AC79-B60DAA07CF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1750743"/>
            <a:ext cx="9966960" cy="2397512"/>
          </a:xfrm>
        </p:spPr>
        <p:txBody>
          <a:bodyPr/>
          <a:lstStyle/>
          <a:p>
            <a:pPr algn="ctr"/>
            <a:r>
              <a:rPr lang="en-US" b="1" dirty="0"/>
              <a:t>Odontogenic Tumors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A57DCF-2B45-4A07-9062-ADC24647DA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bayad J. Mahmood</a:t>
            </a:r>
          </a:p>
          <a:p>
            <a:r>
              <a:rPr lang="en-US" dirty="0"/>
              <a:t>Board certified maxillofacial surgeon</a:t>
            </a:r>
          </a:p>
        </p:txBody>
      </p:sp>
    </p:spTree>
    <p:extLst>
      <p:ext uri="{BB962C8B-B14F-4D97-AF65-F5344CB8AC3E}">
        <p14:creationId xmlns:p14="http://schemas.microsoft.com/office/powerpoint/2010/main" val="3669247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77CB1-B98F-4A05-9377-2C34050E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083" y="160882"/>
            <a:ext cx="10152517" cy="160934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Metastasizing ameloblastoma and ameloblastic carcinoma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1DED60E-9FEA-476E-9F3D-7B5E41D5A7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111981"/>
              </p:ext>
            </p:extLst>
          </p:nvPr>
        </p:nvGraphicFramePr>
        <p:xfrm>
          <a:off x="905107" y="2010580"/>
          <a:ext cx="10381786" cy="38818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90893">
                  <a:extLst>
                    <a:ext uri="{9D8B030D-6E8A-4147-A177-3AD203B41FA5}">
                      <a16:colId xmlns:a16="http://schemas.microsoft.com/office/drawing/2014/main" val="4226584951"/>
                    </a:ext>
                  </a:extLst>
                </a:gridCol>
                <a:gridCol w="5190893">
                  <a:extLst>
                    <a:ext uri="{9D8B030D-6E8A-4147-A177-3AD203B41FA5}">
                      <a16:colId xmlns:a16="http://schemas.microsoft.com/office/drawing/2014/main" val="621994377"/>
                    </a:ext>
                  </a:extLst>
                </a:gridCol>
              </a:tblGrid>
              <a:tr h="864346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70C0"/>
                          </a:solidFill>
                        </a:rPr>
                        <a:t>METASTASIZING AMELOBLASTOMA </a:t>
                      </a:r>
                      <a:endParaRPr lang="en-US" sz="20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</a:rPr>
                        <a:t>AMELOBLASTIC CARCINOMA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197957"/>
                  </a:ext>
                </a:extLst>
              </a:tr>
              <a:tr h="668003">
                <a:tc>
                  <a:txBody>
                    <a:bodyPr/>
                    <a:lstStyle/>
                    <a:p>
                      <a:r>
                        <a:rPr lang="en-US" sz="1800" i="0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Histologically 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 typical ameloblastoma which is apparently benign.</a:t>
                      </a:r>
                      <a:b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Histologically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poorly differentiated and shows </a:t>
                      </a:r>
                      <a:r>
                        <a:rPr lang="en-US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dysplasia. 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541699"/>
                  </a:ext>
                </a:extLst>
              </a:tr>
              <a:tr h="314602">
                <a:tc>
                  <a:txBody>
                    <a:bodyPr/>
                    <a:lstStyle/>
                    <a:p>
                      <a:r>
                        <a:rPr lang="en-US" sz="1800" i="0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Metastases</a:t>
                      </a:r>
                      <a:r>
                        <a:rPr lang="en-US" sz="180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to the lung, some cases appear to have resulted from aspiration or implantation at surgery.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Metastasize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lymph nodes, If metastasis is present the prognosis become poor.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601215"/>
                  </a:ext>
                </a:extLst>
              </a:tr>
              <a:tr h="9836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Treatment: 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resection with safe margin with or without reconstruction, treatment of metastasis (local excision).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Treatment: 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resection with safe margin with or without reconstruction, treatment of metastasis (neck dissection).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427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433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80ACA4-5590-4F84-A89B-B84923BEE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45" b="40933"/>
          <a:stretch/>
        </p:blipFill>
        <p:spPr>
          <a:xfrm>
            <a:off x="464170" y="-27265"/>
            <a:ext cx="9690409" cy="40507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44E625-7B74-464C-9BD6-AE3F6EE7754E}"/>
              </a:ext>
            </a:extLst>
          </p:cNvPr>
          <p:cNvSpPr/>
          <p:nvPr/>
        </p:nvSpPr>
        <p:spPr>
          <a:xfrm>
            <a:off x="6096000" y="1292984"/>
            <a:ext cx="3914078" cy="3051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CF6D5-1550-45E4-89D9-5CAD30D09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16696"/>
            <a:ext cx="5098964" cy="33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84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2AFB9-CC61-4B3B-8324-86EE977DB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472C9-E9D1-49FD-8808-9A11CF53F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7C36C-BEA1-4141-8307-929053D75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10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574DC-00C2-41E7-B57B-6E403901A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CALCIFYING EPITHELIAL ODONTOGENIC TUMOUR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7BB7C-1654-430C-A871-59E292A587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86" t="39793" r="43975" b="14797"/>
          <a:stretch/>
        </p:blipFill>
        <p:spPr>
          <a:xfrm>
            <a:off x="79485" y="1309735"/>
            <a:ext cx="5121165" cy="5447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A84FF5-EF88-4926-8A64-E49989D2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797" y="966588"/>
            <a:ext cx="4060154" cy="2730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26B747-AE17-47A0-A709-68B03C98C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095" y="3783011"/>
            <a:ext cx="5287420" cy="29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8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B4845-9406-4317-A404-B400FC09A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05590-D09B-4632-A2EE-0BA5D9936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B30B9-7C1B-44FD-94D8-1388879B5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33"/>
          <a:stretch/>
        </p:blipFill>
        <p:spPr>
          <a:xfrm>
            <a:off x="280639" y="228600"/>
            <a:ext cx="11630722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72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FC0ABD-77D1-4C2B-B382-756EBC118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67" y="0"/>
            <a:ext cx="1026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73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8E027-C8DF-4FAF-A080-F70A85B15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4FB6B-0DCF-4547-A6A0-DAF1B8946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D09E9-6AC5-496B-ABA0-1BAD03846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50" y="0"/>
            <a:ext cx="10819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96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E595-FE76-453F-9943-9F76F6A92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31" y="306212"/>
            <a:ext cx="3234523" cy="923544"/>
          </a:xfrm>
        </p:spPr>
        <p:txBody>
          <a:bodyPr/>
          <a:lstStyle/>
          <a:p>
            <a:r>
              <a:rPr lang="en-US" dirty="0"/>
              <a:t>treatment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6BF9F5-13E3-44BC-875B-873AEB05F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70" t="33089" r="8987" b="23496"/>
          <a:stretch/>
        </p:blipFill>
        <p:spPr>
          <a:xfrm>
            <a:off x="379142" y="1416204"/>
            <a:ext cx="4873084" cy="29773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B240F8-15F5-48E9-86D0-7FE45D7F4E7E}"/>
              </a:ext>
            </a:extLst>
          </p:cNvPr>
          <p:cNvSpPr/>
          <p:nvPr/>
        </p:nvSpPr>
        <p:spPr>
          <a:xfrm>
            <a:off x="379142" y="4919008"/>
            <a:ext cx="47950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NewRomanPSMT"/>
              </a:rPr>
              <a:t>Compound odontoma:</a:t>
            </a:r>
          </a:p>
          <a:p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mass should be enucleated as a potential obstruction to tooth eruption or cyst formation.</a:t>
            </a:r>
            <a:br>
              <a:rPr lang="en-US" dirty="0">
                <a:solidFill>
                  <a:srgbClr val="231F20"/>
                </a:solidFill>
                <a:latin typeface="TimesNewRomanPSMT"/>
              </a:rPr>
            </a:br>
            <a:br>
              <a:rPr lang="en-US" dirty="0">
                <a:solidFill>
                  <a:srgbClr val="231F20"/>
                </a:solidFill>
                <a:latin typeface="TimesNewRomanPSMT"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3E22C5-2A96-4B43-A08D-35D604C20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16204"/>
            <a:ext cx="5203904" cy="30777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4F5A7F-E79C-4EC4-9408-30B9E4E0F0C5}"/>
              </a:ext>
            </a:extLst>
          </p:cNvPr>
          <p:cNvSpPr/>
          <p:nvPr/>
        </p:nvSpPr>
        <p:spPr>
          <a:xfrm>
            <a:off x="6096000" y="4919008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HelveticaNeue-BoldCond"/>
              </a:rPr>
              <a:t>Complex odontoma:</a:t>
            </a:r>
          </a:p>
          <a:p>
            <a:r>
              <a:rPr lang="en-US" sz="2000" dirty="0">
                <a:solidFill>
                  <a:srgbClr val="231F20"/>
                </a:solidFill>
                <a:latin typeface="HelveticaNeue-BoldCond"/>
              </a:rPr>
              <a:t>Conservative surgical excision</a:t>
            </a:r>
            <a:r>
              <a:rPr lang="en-US" dirty="0">
                <a:solidFill>
                  <a:srgbClr val="231F20"/>
                </a:solidFill>
                <a:latin typeface="HelveticaNeue-BoldCond"/>
              </a:rPr>
              <a:t>.</a:t>
            </a:r>
            <a:br>
              <a:rPr lang="en-US" dirty="0">
                <a:solidFill>
                  <a:srgbClr val="231F20"/>
                </a:solidFill>
                <a:latin typeface="HelveticaNeue-BoldCond"/>
              </a:rPr>
            </a:br>
            <a:br>
              <a:rPr lang="en-US" dirty="0">
                <a:solidFill>
                  <a:srgbClr val="231F20"/>
                </a:solidFill>
                <a:latin typeface="HelveticaNeue-BoldCond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255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2136A-F051-4973-B07D-37FCA1EF2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F91C9-15AA-4252-B218-B3F251BB2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BFC72-D3D5-44BE-93C5-E83999C0F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25" y="0"/>
            <a:ext cx="10607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61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729C8C-D69D-4324-9F8B-5C00915D2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1" b="6503"/>
          <a:stretch/>
        </p:blipFill>
        <p:spPr>
          <a:xfrm>
            <a:off x="0" y="256478"/>
            <a:ext cx="11731083" cy="650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30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07555A-D8AA-47B3-A52C-4F1D299CCFE9}"/>
              </a:ext>
            </a:extLst>
          </p:cNvPr>
          <p:cNvSpPr/>
          <p:nvPr/>
        </p:nvSpPr>
        <p:spPr>
          <a:xfrm>
            <a:off x="258476" y="1459016"/>
            <a:ext cx="569727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31F20"/>
                </a:solidFill>
                <a:latin typeface="TimesNewRomanPSMT"/>
              </a:rPr>
              <a:t>Odontogenic tumours are the most common neoplasms of the jaws.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31F20"/>
              </a:solidFill>
              <a:latin typeface="TimesNewRomanPSM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31F20"/>
                </a:solidFill>
                <a:latin typeface="TimesNewRomanPSMT"/>
              </a:rPr>
              <a:t>There are many types and the majority are rare.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31F20"/>
              </a:solidFill>
              <a:latin typeface="TimesNewRomanPSM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31F20"/>
                </a:solidFill>
                <a:latin typeface="TimesNewRomanPSMT"/>
              </a:rPr>
              <a:t>Classifications are complex, a simplified version of the current World Health Organization classification is shown in Box.</a:t>
            </a:r>
            <a:br>
              <a:rPr lang="en-US" dirty="0">
                <a:solidFill>
                  <a:srgbClr val="231F20"/>
                </a:solidFill>
                <a:latin typeface="TimesNewRomanPSMT"/>
              </a:rPr>
            </a:br>
            <a:br>
              <a:rPr lang="en-US" dirty="0">
                <a:solidFill>
                  <a:srgbClr val="231F20"/>
                </a:solidFill>
                <a:latin typeface="TimesNewRomanPSMT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386D2B-CF45-4EA4-AF18-A6EA36BF4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0541"/>
            <a:ext cx="5955750" cy="655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02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5A71E-6319-4B88-8B35-BF308A6F2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D3C98-3FA7-44A8-B4A1-F543B92E1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F00ED-F20E-40EB-8159-2D2553D83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36" y="14051"/>
            <a:ext cx="10927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79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390F1-01E5-408E-82C3-3F99CE779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88A1D-3DDD-4963-8684-5BB55E96F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59E87-4ECF-4D27-A666-8223F6FB0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67" y="0"/>
            <a:ext cx="11556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82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8C108-5DB1-45A7-9F36-250BD10D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B2EAF-B006-444A-94F3-CBFC1777E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D33005-364B-4D08-A289-8148D062B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19" y="0"/>
            <a:ext cx="9981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62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B6570-C72A-4055-8568-8962CB7DD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8BCE3-6B56-4600-84EB-6664830E8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92B39-C9C9-4A3E-9285-AE493E78D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3" b="18800"/>
          <a:stretch/>
        </p:blipFill>
        <p:spPr>
          <a:xfrm>
            <a:off x="172308" y="201168"/>
            <a:ext cx="12019692" cy="6172200"/>
          </a:xfrm>
          <a:prstGeom prst="rect">
            <a:avLst/>
          </a:prstGeom>
        </p:spPr>
      </p:pic>
      <p:pic>
        <p:nvPicPr>
          <p:cNvPr id="1026" name="Picture 2" descr="Image result for ODONTOGENIC MYXOMA">
            <a:extLst>
              <a:ext uri="{FF2B5EF4-FFF2-40B4-BE49-F238E27FC236}">
                <a16:creationId xmlns:a16="http://schemas.microsoft.com/office/drawing/2014/main" id="{F12750BD-F69E-4DC7-A74D-F1186F981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17" y="1813411"/>
            <a:ext cx="604837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345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DD432-172A-4E25-9BD1-CCC31B83D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BABD4-D240-49B7-BC20-89B452A94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987CE-391E-4A78-867F-8AB95ADE9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02" y="0"/>
            <a:ext cx="10688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80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9D1D9-13A7-4172-B501-D5E97AAE1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01740-F0FE-4F53-A3D4-03349A255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03832D-1891-47EA-8E39-7E9FA4ED2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42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78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A798DD-89AF-418E-81EC-B7DFBD8F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304" y="550614"/>
            <a:ext cx="7424220" cy="58134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3FAC23-3D99-4C30-9EAE-9DB4F088D8FD}"/>
              </a:ext>
            </a:extLst>
          </p:cNvPr>
          <p:cNvSpPr/>
          <p:nvPr/>
        </p:nvSpPr>
        <p:spPr>
          <a:xfrm>
            <a:off x="282498" y="1410629"/>
            <a:ext cx="409993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elveticaNeue-Light"/>
              </a:rPr>
              <a:t>Treatment:</a:t>
            </a:r>
          </a:p>
          <a:p>
            <a:r>
              <a:rPr lang="en-US" sz="3200" dirty="0">
                <a:solidFill>
                  <a:srgbClr val="231F20"/>
                </a:solidFill>
                <a:latin typeface="HelveticaNeue-Light"/>
              </a:rPr>
              <a:t> 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Partial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enbloc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excision of the lesion. </a:t>
            </a:r>
          </a:p>
          <a:p>
            <a:pPr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mode of treatment is because of the high recurrence rate of these tumors after conservative treatment.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92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DD4C5-7459-427A-B863-380433CC7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BAF81-48F8-4069-A850-AFCCFFD64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3B80E1-7C12-4C20-A753-2E051F191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33" y="0"/>
            <a:ext cx="10529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63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2FE07-7CAA-4114-BC25-95D4933E1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AED22-785B-4BC9-BAB1-600CA6889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08E54-565F-4B60-A6FD-E880A42F4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14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B1A03F-533F-4195-BDDA-447392C154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01" r="27834" b="4715"/>
          <a:stretch/>
        </p:blipFill>
        <p:spPr>
          <a:xfrm>
            <a:off x="7315200" y="0"/>
            <a:ext cx="4014440" cy="65346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FA5621-6140-4E1A-BA73-D634C9177FAD}"/>
              </a:ext>
            </a:extLst>
          </p:cNvPr>
          <p:cNvSpPr/>
          <p:nvPr/>
        </p:nvSpPr>
        <p:spPr>
          <a:xfrm>
            <a:off x="516673" y="1140317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NewRomanPSMT"/>
              </a:rPr>
              <a:t>Treatment: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31F20"/>
              </a:solidFill>
              <a:latin typeface="TimesNewRomanPSM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231F20"/>
                </a:solidFill>
                <a:latin typeface="TimesNewRomanPSMT"/>
              </a:rPr>
              <a:t>Cementoblastomas</a:t>
            </a:r>
            <a:r>
              <a:rPr lang="en-US" sz="2400" dirty="0">
                <a:solidFill>
                  <a:srgbClr val="231F20"/>
                </a:solidFill>
                <a:latin typeface="TimesNewRomanPSMT"/>
              </a:rPr>
              <a:t> are benign and, if completely excised and the tooth extracted, there should be no recurrence.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31F20"/>
                </a:solidFill>
                <a:latin typeface="TimesNewRomanPSMT"/>
              </a:rPr>
              <a:t>Incomplete removal leads to continued growth.</a:t>
            </a:r>
            <a:br>
              <a:rPr lang="en-US" dirty="0">
                <a:solidFill>
                  <a:srgbClr val="231F20"/>
                </a:solidFill>
                <a:latin typeface="TimesNewRomanPSMT"/>
              </a:rPr>
            </a:br>
            <a:br>
              <a:rPr lang="en-US" dirty="0">
                <a:solidFill>
                  <a:srgbClr val="231F20"/>
                </a:solidFill>
                <a:latin typeface="TimesNewRomanPSMT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596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04103-2DA7-465D-88D9-CF5A152D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07CF2-4415-4969-9503-59F691434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21929-BBA0-4ADF-94E9-726109164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8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18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845258-40DA-4E70-B24D-3C93C5F4A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62" y="1047750"/>
            <a:ext cx="92106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37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25359-D3AF-46CF-8FAF-DB1EF2009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5A31A-1AEB-4CCD-A604-F85D2B419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List the factors affecting the treatment of the premalignant lesions?</a:t>
            </a:r>
          </a:p>
          <a:p>
            <a:r>
              <a:rPr lang="en-US" sz="2800" dirty="0"/>
              <a:t>Mention the relations between types and treatment of ameloblastoma? From which bases use select specific treatment? </a:t>
            </a:r>
            <a:r>
              <a:rPr lang="en-US" sz="2800"/>
              <a:t>Why?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3372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4ECF0-BF0C-48C5-8751-AA6AE4942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7BB7F-2617-4007-B57E-80034911A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7D0ED-0C86-435C-AEEB-DBA1B4825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16"/>
            <a:ext cx="12192000" cy="682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56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7F058-3B1F-43C8-8840-B10360031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5" y="289840"/>
            <a:ext cx="6970182" cy="698735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ameloblastoma: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9151A5-DCC6-4D18-BA6D-6CB302F71634}"/>
              </a:ext>
            </a:extLst>
          </p:cNvPr>
          <p:cNvSpPr/>
          <p:nvPr/>
        </p:nvSpPr>
        <p:spPr>
          <a:xfrm>
            <a:off x="182136" y="1151292"/>
            <a:ext cx="527081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classification</a:t>
            </a:r>
          </a:p>
          <a:p>
            <a:pPr marL="290513" indent="-290513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Conventional/ Multicystic/Solid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(most common)</a:t>
            </a:r>
          </a:p>
          <a:p>
            <a:pPr marL="290513" indent="-290513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Unicystic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Mostly below 10–20 years of age and Mostly in posterior mandible).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0513" indent="-290513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Peripheral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(extraosseous),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present in gingival or alveolar soft tissues and does not involve bone.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Malignant ameloblastoma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histological type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Follicular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ameloblastoma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Plexiform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ameloblastoma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Acanthomatous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ameloblastoma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Granular cell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ameloblastoma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Basal cell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type of ameloblastoma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Desmoplastic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ameloblastoma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2DCF5B-DA01-4EEA-BB7B-A548570C7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0" r="2004"/>
          <a:stretch/>
        </p:blipFill>
        <p:spPr>
          <a:xfrm>
            <a:off x="5140043" y="988574"/>
            <a:ext cx="6970182" cy="557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07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71D89C-E69A-498B-86A9-A1AC8DC6B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35" t="28130" r="13292" b="14960"/>
          <a:stretch/>
        </p:blipFill>
        <p:spPr>
          <a:xfrm>
            <a:off x="0" y="0"/>
            <a:ext cx="12236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79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6181C-2C95-4C72-A300-144E24E8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0E448-C064-41C5-8DC5-E3D678A5A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C8EE86-9A83-4C64-8D0B-89B347EF3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09"/>
            <a:ext cx="12191999" cy="68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64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86896C-7ABC-40CC-9B39-0924A171C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396" y="0"/>
            <a:ext cx="8470620" cy="60116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13ED35-1C1F-4ABE-9E50-29DE5DB6521B}"/>
              </a:ext>
            </a:extLst>
          </p:cNvPr>
          <p:cNvSpPr/>
          <p:nvPr/>
        </p:nvSpPr>
        <p:spPr>
          <a:xfrm>
            <a:off x="1118839" y="5549951"/>
            <a:ext cx="10835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31F20"/>
                </a:solidFill>
                <a:latin typeface="HelveticaNeue-Light"/>
              </a:rPr>
              <a:t>Maxillary </a:t>
            </a:r>
            <a:r>
              <a:rPr lang="en-US" sz="2400" dirty="0" err="1">
                <a:solidFill>
                  <a:srgbClr val="231F20"/>
                </a:solidFill>
                <a:latin typeface="HelveticaNeue-Light"/>
              </a:rPr>
              <a:t>ameloblastomas</a:t>
            </a:r>
            <a:r>
              <a:rPr lang="en-US" sz="2400" dirty="0">
                <a:solidFill>
                  <a:srgbClr val="231F20"/>
                </a:solidFill>
                <a:latin typeface="HelveticaNeue-Light"/>
              </a:rPr>
              <a:t> can invade the cranial base causing extensive destructions and be lethal.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0153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9FF50C-6FBB-45CF-B114-9FD72141FDCF}"/>
              </a:ext>
            </a:extLst>
          </p:cNvPr>
          <p:cNvSpPr/>
          <p:nvPr/>
        </p:nvSpPr>
        <p:spPr>
          <a:xfrm>
            <a:off x="168174" y="1326992"/>
            <a:ext cx="54631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688" indent="-1666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Treated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either by </a:t>
            </a:r>
            <a:r>
              <a:rPr lang="en-US"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enucleation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(usually for peripheral type), </a:t>
            </a:r>
            <a:r>
              <a:rPr lang="en-US"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excision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resection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a margin of normal tissue (1-1.5cm).</a:t>
            </a:r>
          </a:p>
          <a:p>
            <a:pPr marL="111125" indent="-1111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Resection is with or without reconstruction by bone graft or synthetic materials (plate).</a:t>
            </a:r>
          </a:p>
          <a:p>
            <a:pPr marL="166688" indent="-1666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Resection provides best treatment option because it is associated with minimal or no recurrence.</a:t>
            </a:r>
          </a:p>
          <a:p>
            <a:pPr marL="111125" indent="-1111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Incomplete removal leads to recurrence.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1A595-1CE3-4082-A22F-942BD45CD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366" y="232445"/>
            <a:ext cx="6392460" cy="39703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7A6F28-9600-446A-B126-1627075BF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0" t="52312" r="51793" b="10930"/>
          <a:stretch/>
        </p:blipFill>
        <p:spPr>
          <a:xfrm>
            <a:off x="6991814" y="4291704"/>
            <a:ext cx="4258301" cy="252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968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323</TotalTime>
  <Words>428</Words>
  <Application>Microsoft Office PowerPoint</Application>
  <PresentationFormat>Widescreen</PresentationFormat>
  <Paragraphs>55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HelveticaNeue-BoldCond</vt:lpstr>
      <vt:lpstr>HelveticaNeue-Light</vt:lpstr>
      <vt:lpstr>Rockwell</vt:lpstr>
      <vt:lpstr>Rockwell Condensed</vt:lpstr>
      <vt:lpstr>TimesNewRomanPSMT</vt:lpstr>
      <vt:lpstr>Wingdings</vt:lpstr>
      <vt:lpstr>Wood Type</vt:lpstr>
      <vt:lpstr>Odontogenic Tumors</vt:lpstr>
      <vt:lpstr>PowerPoint Presentation</vt:lpstr>
      <vt:lpstr>PowerPoint Presentation</vt:lpstr>
      <vt:lpstr>PowerPoint Presentation</vt:lpstr>
      <vt:lpstr>Types of ameloblastoma:</vt:lpstr>
      <vt:lpstr>PowerPoint Presentation</vt:lpstr>
      <vt:lpstr>PowerPoint Presentation</vt:lpstr>
      <vt:lpstr>PowerPoint Presentation</vt:lpstr>
      <vt:lpstr>PowerPoint Presentation</vt:lpstr>
      <vt:lpstr>Metastasizing ameloblastoma and ameloblastic carcinoma</vt:lpstr>
      <vt:lpstr>PowerPoint Presentation</vt:lpstr>
      <vt:lpstr>PowerPoint Presentation</vt:lpstr>
      <vt:lpstr>CALCIFYING EPITHELIAL ODONTOGENIC TUMOUR</vt:lpstr>
      <vt:lpstr>PowerPoint Presentation</vt:lpstr>
      <vt:lpstr>PowerPoint Presentation</vt:lpstr>
      <vt:lpstr>PowerPoint Presentation</vt:lpstr>
      <vt:lpstr>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Odontogenic Tumors</dc:title>
  <dc:creator>bayad Jaza</dc:creator>
  <cp:lastModifiedBy>bayad Jaza</cp:lastModifiedBy>
  <cp:revision>65</cp:revision>
  <dcterms:created xsi:type="dcterms:W3CDTF">2017-11-24T11:46:52Z</dcterms:created>
  <dcterms:modified xsi:type="dcterms:W3CDTF">2018-12-03T19:58:23Z</dcterms:modified>
</cp:coreProperties>
</file>