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9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92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E0848-0EFE-4ACA-97A8-6694D8D94828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14E3C-934B-417E-9DB1-8B4227D8B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0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14E3C-934B-417E-9DB1-8B4227D8BC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2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155C-FC15-4EE8-9558-F70C93500EAF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5C09C0E3-E6BE-490A-A509-333F9D451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7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155C-FC15-4EE8-9558-F70C93500EAF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C0E3-E6BE-490A-A509-333F9D451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51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155C-FC15-4EE8-9558-F70C93500EAF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C0E3-E6BE-490A-A509-333F9D451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5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155C-FC15-4EE8-9558-F70C93500EAF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C0E3-E6BE-490A-A509-333F9D451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6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52A155C-FC15-4EE8-9558-F70C93500EAF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C09C0E3-E6BE-490A-A509-333F9D451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76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155C-FC15-4EE8-9558-F70C93500EAF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C0E3-E6BE-490A-A509-333F9D451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72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155C-FC15-4EE8-9558-F70C93500EAF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C0E3-E6BE-490A-A509-333F9D451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2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155C-FC15-4EE8-9558-F70C93500EAF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C0E3-E6BE-490A-A509-333F9D451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155C-FC15-4EE8-9558-F70C93500EAF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C0E3-E6BE-490A-A509-333F9D451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8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155C-FC15-4EE8-9558-F70C93500EAF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C0E3-E6BE-490A-A509-333F9D451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20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155C-FC15-4EE8-9558-F70C93500EAF}" type="datetimeFigureOut">
              <a:rPr lang="en-US" smtClean="0"/>
              <a:t>12/10/2018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9C0E3-E6BE-490A-A509-333F9D451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9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52A155C-FC15-4EE8-9558-F70C93500EAF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5C09C0E3-E6BE-490A-A509-333F9D451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4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E0790E-FC3A-425B-9220-E71840A37527}"/>
              </a:ext>
            </a:extLst>
          </p:cNvPr>
          <p:cNvSpPr txBox="1">
            <a:spLocks/>
          </p:cNvSpPr>
          <p:nvPr/>
        </p:nvSpPr>
        <p:spPr>
          <a:xfrm>
            <a:off x="1066800" y="1819656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/>
              <a:t>Bullet and </a:t>
            </a:r>
            <a:r>
              <a:rPr lang="en-US" sz="6600" dirty="0" err="1"/>
              <a:t>messile</a:t>
            </a:r>
            <a:r>
              <a:rPr lang="en-US" sz="6600" dirty="0"/>
              <a:t> injuries in maxillofacial region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1BF934-5A60-4161-B367-F775B4C666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Dr.bayad</a:t>
            </a:r>
            <a:r>
              <a:rPr lang="en-US" dirty="0"/>
              <a:t> Jaza Mahmood</a:t>
            </a:r>
          </a:p>
          <a:p>
            <a:r>
              <a:rPr lang="en-US" dirty="0"/>
              <a:t>Board certified maxillofacial surgeon</a:t>
            </a:r>
          </a:p>
        </p:txBody>
      </p:sp>
    </p:spTree>
    <p:extLst>
      <p:ext uri="{BB962C8B-B14F-4D97-AF65-F5344CB8AC3E}">
        <p14:creationId xmlns:p14="http://schemas.microsoft.com/office/powerpoint/2010/main" val="2704952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C21B6B-D966-4561-B2C5-CBEEAD390B88}"/>
              </a:ext>
            </a:extLst>
          </p:cNvPr>
          <p:cNvSpPr/>
          <p:nvPr/>
        </p:nvSpPr>
        <p:spPr>
          <a:xfrm>
            <a:off x="617033" y="832768"/>
            <a:ext cx="109356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Interdisciplinary patient evaluation, registration and classification of injuries, establishment of a list of diagnoses, and formulation of a multidisciplinary treatment plan.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8B7F4-A49C-4B8E-9321-FC129ECA8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510" y="2977190"/>
            <a:ext cx="3624145" cy="33260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BFC05F-A374-4C42-82ED-34D7AB3B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590" y="2217763"/>
            <a:ext cx="5689073" cy="44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13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16B3AA-EBB8-40B2-BD1D-275CF09FB1AA}"/>
              </a:ext>
            </a:extLst>
          </p:cNvPr>
          <p:cNvSpPr/>
          <p:nvPr/>
        </p:nvSpPr>
        <p:spPr>
          <a:xfrm>
            <a:off x="773150" y="663718"/>
            <a:ext cx="10021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Tracheotomy 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percutaneous gastrostomy 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operating theater in highly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avulsive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complex injuries.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085722-4FAE-4BDE-8346-4F2AAA5E1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79" y="2230243"/>
            <a:ext cx="5575735" cy="4528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B6463-7093-4429-9032-76F2BD87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14" y="2230243"/>
            <a:ext cx="4654789" cy="4304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5348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1B342-6B9C-481A-A23D-8E942A52F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12" y="883623"/>
            <a:ext cx="9746834" cy="180382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Removal of all fragments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 much as possible, copious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the wounds through flushes of saline solution at least 2000cc should be performed to remove and washout the tiny fragments and cleaning out of burned areas.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52955-BC77-474D-A1C0-7C6D2A826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63" t="937" r="13926" b="39365"/>
          <a:stretch/>
        </p:blipFill>
        <p:spPr>
          <a:xfrm>
            <a:off x="1103970" y="2687444"/>
            <a:ext cx="4642623" cy="3724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4DCB53-39CF-49BA-BEED-2800B08DF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448" y="2687444"/>
            <a:ext cx="4363844" cy="372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18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18C145-6A60-43B6-B970-3AED427470C2}"/>
              </a:ext>
            </a:extLst>
          </p:cNvPr>
          <p:cNvSpPr/>
          <p:nvPr/>
        </p:nvSpPr>
        <p:spPr>
          <a:xfrm>
            <a:off x="483217" y="1542102"/>
            <a:ext cx="60848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pt-B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Restoration and stabilization </a:t>
            </a:r>
            <a:r>
              <a:rPr lang="pt-BR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occlusal relations via (MMF) maxillomandibular fixation. </a:t>
            </a:r>
          </a:p>
          <a:p>
            <a:endParaRPr lang="pt-BR"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 bony frame work stabilization and rigid fixation </a:t>
            </a:r>
            <a:r>
              <a:rPr lang="pt-BR" sz="24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(2.4 mm) bicortical screws and plates </a:t>
            </a:r>
            <a:r>
              <a:rPr lang="pt-BR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pt-BR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mandible </a:t>
            </a:r>
            <a:r>
              <a:rPr lang="pt-BR" sz="24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(2.0 mm) monocortical screws and plates in </a:t>
            </a:r>
            <a:r>
              <a:rPr lang="pt-BR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remaining </a:t>
            </a:r>
            <a:r>
              <a:rPr lang="pt-B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 skeleton</a:t>
            </a:r>
            <a:r>
              <a:rPr lang="pt-BR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pt-BR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rgbClr val="231F20"/>
                </a:solidFill>
                <a:latin typeface="AdvTT31ea7dbe+fb"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FDBEA9-1A32-46D8-87F6-9408177A6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848" y="1702420"/>
            <a:ext cx="51435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15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C71B3A-B016-43B3-9F37-D58180B706D7}"/>
              </a:ext>
            </a:extLst>
          </p:cNvPr>
          <p:cNvSpPr/>
          <p:nvPr/>
        </p:nvSpPr>
        <p:spPr>
          <a:xfrm>
            <a:off x="278530" y="234177"/>
            <a:ext cx="61900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231F20"/>
                </a:solidFill>
                <a:latin typeface="AdvTT31ea7dbe"/>
              </a:rPr>
              <a:t>7. </a:t>
            </a:r>
            <a:r>
              <a:rPr lang="pt-BR" sz="2800" dirty="0">
                <a:solidFill>
                  <a:srgbClr val="0070C0"/>
                </a:solidFill>
                <a:latin typeface="AdvTT31ea7dbe"/>
              </a:rPr>
              <a:t>Tissue preservation:</a:t>
            </a:r>
            <a:r>
              <a:rPr lang="pt-BR" sz="2800" dirty="0">
                <a:solidFill>
                  <a:srgbClr val="231F20"/>
                </a:solidFill>
                <a:latin typeface="AdvTT31ea7dbe"/>
              </a:rPr>
              <a:t> </a:t>
            </a:r>
          </a:p>
          <a:p>
            <a:r>
              <a:rPr lang="pt-BR" sz="2800" dirty="0">
                <a:solidFill>
                  <a:srgbClr val="231F20"/>
                </a:solidFill>
                <a:latin typeface="AdvTT31ea7dbe"/>
              </a:rPr>
              <a:t>meticulous primary closure of the intraoral and extraoral soft tissue to provide full coverage of the comminuted fractures, if not possible local flaps and skin grafts can be used.</a:t>
            </a:r>
          </a:p>
          <a:p>
            <a:endParaRPr lang="pt-BR" sz="2800" dirty="0">
              <a:solidFill>
                <a:srgbClr val="231F20"/>
              </a:solidFill>
              <a:latin typeface="AdvTT31ea7dbe"/>
            </a:endParaRPr>
          </a:p>
          <a:p>
            <a:r>
              <a:rPr lang="pt-BR" sz="2800" dirty="0">
                <a:solidFill>
                  <a:srgbClr val="231F20"/>
                </a:solidFill>
                <a:latin typeface="AdvTT31ea7dbe"/>
              </a:rPr>
              <a:t>8. </a:t>
            </a:r>
            <a:r>
              <a:rPr lang="pt-BR" sz="2800" dirty="0">
                <a:solidFill>
                  <a:srgbClr val="0070C0"/>
                </a:solidFill>
                <a:latin typeface="AdvTT31ea7dbe"/>
              </a:rPr>
              <a:t>Restoration of the vital structures </a:t>
            </a:r>
            <a:r>
              <a:rPr lang="pt-BR" sz="2800" dirty="0">
                <a:solidFill>
                  <a:srgbClr val="231F20"/>
                </a:solidFill>
                <a:latin typeface="AdvTT31ea7dbe"/>
              </a:rPr>
              <a:t>primarly if possible such as facial nerve, parotid ducts either primarly or seconderly by using grafts.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C16C5-F3F7-473B-896A-D6CB21784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76" b="49927"/>
          <a:stretch/>
        </p:blipFill>
        <p:spPr>
          <a:xfrm>
            <a:off x="6688647" y="635620"/>
            <a:ext cx="5287764" cy="2587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2B22D1-C5E4-42F7-90CC-C6330B466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547" y="3412505"/>
            <a:ext cx="2328863" cy="2809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F1338-811B-45D9-959B-DBBE0D083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7" t="51707" r="54163" b="13659"/>
          <a:stretch/>
        </p:blipFill>
        <p:spPr>
          <a:xfrm>
            <a:off x="6688646" y="3429000"/>
            <a:ext cx="2738873" cy="2793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BC44B5-B663-4381-92C8-84C2BCDA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069" y="4817442"/>
            <a:ext cx="2441577" cy="195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68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C9C9E0-DF0D-45A8-B01B-148D0DD26BF0}"/>
              </a:ext>
            </a:extLst>
          </p:cNvPr>
          <p:cNvSpPr/>
          <p:nvPr/>
        </p:nvSpPr>
        <p:spPr>
          <a:xfrm>
            <a:off x="734121" y="956092"/>
            <a:ext cx="107237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231F20"/>
                </a:solidFill>
                <a:latin typeface="AdvTT31ea7dbe"/>
              </a:rPr>
              <a:t>9. Immediate bone grafting of the midface , nasal orbital , and zygomatic structures if there is bone loss by using various types of bone grafts such as iliac crest, fibula, tibia, rib grafts.</a:t>
            </a:r>
            <a:br>
              <a:rPr lang="pt-BR" dirty="0">
                <a:solidFill>
                  <a:srgbClr val="231F20"/>
                </a:solidFill>
                <a:latin typeface="AdvTT31ea7dbe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053F9-E0FE-47F8-A55E-7A1FDBF12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30" y="2669491"/>
            <a:ext cx="9159101" cy="35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60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395DE7-56F1-48CC-BC0C-840ECB93124D}"/>
              </a:ext>
            </a:extLst>
          </p:cNvPr>
          <p:cNvSpPr/>
          <p:nvPr/>
        </p:nvSpPr>
        <p:spPr>
          <a:xfrm>
            <a:off x="628185" y="928444"/>
            <a:ext cx="996547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10. Secondary reconstruction of avulsive mandibular injuries using iliac crest bone grafts during the first weeks following trauma . 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Implementation of vascularized free grafts only in cases of massive tissue avulsion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in cases of primary reconstruction failures .</a:t>
            </a:r>
            <a:br>
              <a:rPr lang="pt-BR" sz="2400" dirty="0"/>
            </a:br>
            <a:br>
              <a:rPr lang="pt-BR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1B20D-B3EF-4696-8C3E-31BAA5E46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509" y="3241384"/>
            <a:ext cx="3414247" cy="3522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13097E-14D6-4258-997F-E922BCCC8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271" y="3364555"/>
            <a:ext cx="4750422" cy="3219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920B0A-3430-40BA-9FD8-0C4E470D4CE2}"/>
              </a:ext>
            </a:extLst>
          </p:cNvPr>
          <p:cNvSpPr txBox="1"/>
          <p:nvPr/>
        </p:nvSpPr>
        <p:spPr>
          <a:xfrm>
            <a:off x="2319454" y="6214392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Fibula flap</a:t>
            </a:r>
          </a:p>
        </p:txBody>
      </p:sp>
    </p:spTree>
    <p:extLst>
      <p:ext uri="{BB962C8B-B14F-4D97-AF65-F5344CB8AC3E}">
        <p14:creationId xmlns:p14="http://schemas.microsoft.com/office/powerpoint/2010/main" val="1285815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4DDEC-7114-4B05-A061-98071592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99" y="306832"/>
            <a:ext cx="10058400" cy="1609344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65BA3-EA89-4DC8-9BD8-F30241655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702" y="1111504"/>
            <a:ext cx="4207727" cy="55996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B7E2CA-02FE-4905-A11C-475CA58B6F4D}"/>
              </a:ext>
            </a:extLst>
          </p:cNvPr>
          <p:cNvSpPr/>
          <p:nvPr/>
        </p:nvSpPr>
        <p:spPr>
          <a:xfrm>
            <a:off x="189571" y="1729751"/>
            <a:ext cx="76831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Major causes of facial combat injuries include blasts, high-velocity/high-energy missiles, and low-velocity missiles.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High-velocity bullets </a:t>
            </a:r>
            <a:r>
              <a:rPr lang="en-US" sz="2400" dirty="0"/>
              <a:t>fired from assault rifles encompass special ballistic properties, creating a transient cavitation space with a </a:t>
            </a:r>
            <a:r>
              <a:rPr lang="en-US" sz="2400" dirty="0">
                <a:solidFill>
                  <a:srgbClr val="0070C0"/>
                </a:solidFill>
              </a:rPr>
              <a:t>small entrance wound and a much larger exit wound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Blasts caused by high explosives often contain metal fragments, such as Claymore charges, which contains </a:t>
            </a:r>
            <a:r>
              <a:rPr lang="en-US" sz="2400" dirty="0">
                <a:solidFill>
                  <a:srgbClr val="C00000"/>
                </a:solidFill>
              </a:rPr>
              <a:t>hundreds</a:t>
            </a:r>
            <a:r>
              <a:rPr lang="en-US" sz="2400" dirty="0"/>
              <a:t> of metal pellets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Victims who are close to the center of the explosion </a:t>
            </a:r>
            <a:r>
              <a:rPr lang="en-US" sz="2400" dirty="0">
                <a:solidFill>
                  <a:srgbClr val="C00000"/>
                </a:solidFill>
              </a:rPr>
              <a:t>barely survive </a:t>
            </a:r>
            <a:r>
              <a:rPr lang="en-US" sz="2400" dirty="0"/>
              <a:t>such a fatal injury.</a:t>
            </a:r>
          </a:p>
        </p:txBody>
      </p:sp>
    </p:spTree>
    <p:extLst>
      <p:ext uri="{BB962C8B-B14F-4D97-AF65-F5344CB8AC3E}">
        <p14:creationId xmlns:p14="http://schemas.microsoft.com/office/powerpoint/2010/main" val="4060485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E891C3-5D0C-4CDD-99D4-C40662D0A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463" y="350371"/>
            <a:ext cx="10058400" cy="1609344"/>
          </a:xfrm>
        </p:spPr>
        <p:txBody>
          <a:bodyPr/>
          <a:lstStyle/>
          <a:p>
            <a:r>
              <a:rPr lang="en-US" dirty="0"/>
              <a:t>Demographics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2F6423-8BC5-4DEC-ADD7-B469AD6A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32" y="1987593"/>
            <a:ext cx="10190031" cy="405079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Gunshot wounds are the </a:t>
            </a:r>
            <a:r>
              <a:rPr lang="en-US" sz="2400" dirty="0">
                <a:solidFill>
                  <a:srgbClr val="0070C0"/>
                </a:solidFill>
              </a:rPr>
              <a:t>second most </a:t>
            </a:r>
            <a:r>
              <a:rPr lang="en-US" sz="2400" dirty="0"/>
              <a:t>source of injury and death , after motor vehicle accidents .</a:t>
            </a:r>
          </a:p>
          <a:p>
            <a:r>
              <a:rPr lang="en-US" sz="2400" dirty="0"/>
              <a:t>The majority of civilian firearm injuries are sustained from handguns (86%), followed by shotguns (8%) and rifles (5%), about </a:t>
            </a:r>
            <a:r>
              <a:rPr lang="en-US" sz="2400" b="1" dirty="0">
                <a:solidFill>
                  <a:srgbClr val="C00000"/>
                </a:solidFill>
              </a:rPr>
              <a:t>40% </a:t>
            </a:r>
            <a:r>
              <a:rPr lang="en-US" sz="2400" dirty="0"/>
              <a:t>involved the </a:t>
            </a:r>
            <a:r>
              <a:rPr lang="en-US" sz="2400" dirty="0">
                <a:solidFill>
                  <a:srgbClr val="0070C0"/>
                </a:solidFill>
              </a:rPr>
              <a:t>frontal bone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0070C0"/>
                </a:solidFill>
              </a:rPr>
              <a:t>cranium</a:t>
            </a:r>
            <a:r>
              <a:rPr lang="en-US" sz="2400" dirty="0"/>
              <a:t>,</a:t>
            </a:r>
            <a:r>
              <a:rPr lang="en-US" sz="2400" b="1" dirty="0">
                <a:solidFill>
                  <a:srgbClr val="C00000"/>
                </a:solidFill>
              </a:rPr>
              <a:t> 9% </a:t>
            </a:r>
            <a:r>
              <a:rPr lang="en-US" sz="2400" dirty="0"/>
              <a:t>involved the </a:t>
            </a:r>
            <a:r>
              <a:rPr lang="en-US" sz="2400" dirty="0">
                <a:solidFill>
                  <a:srgbClr val="0070C0"/>
                </a:solidFill>
              </a:rPr>
              <a:t>orbits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C00000"/>
                </a:solidFill>
              </a:rPr>
              <a:t>14% </a:t>
            </a:r>
            <a:r>
              <a:rPr lang="en-US" sz="2400" dirty="0"/>
              <a:t>involved the </a:t>
            </a:r>
            <a:r>
              <a:rPr lang="en-US" sz="2400" dirty="0">
                <a:solidFill>
                  <a:srgbClr val="0070C0"/>
                </a:solidFill>
              </a:rPr>
              <a:t>maxilla</a:t>
            </a:r>
            <a:r>
              <a:rPr lang="en-US" sz="2400" dirty="0"/>
              <a:t> , </a:t>
            </a:r>
            <a:r>
              <a:rPr lang="en-US" sz="2400" b="1" dirty="0">
                <a:solidFill>
                  <a:srgbClr val="C00000"/>
                </a:solidFill>
              </a:rPr>
              <a:t>13% </a:t>
            </a:r>
            <a:r>
              <a:rPr lang="en-US" sz="2400" dirty="0"/>
              <a:t>involved the </a:t>
            </a:r>
            <a:r>
              <a:rPr lang="en-US" sz="2400" dirty="0">
                <a:solidFill>
                  <a:srgbClr val="0070C0"/>
                </a:solidFill>
              </a:rPr>
              <a:t>mandible</a:t>
            </a:r>
            <a:r>
              <a:rPr lang="en-US" sz="2400" dirty="0"/>
              <a:t>, and </a:t>
            </a:r>
            <a:r>
              <a:rPr lang="en-US" sz="2400" b="1" dirty="0">
                <a:solidFill>
                  <a:srgbClr val="C00000"/>
                </a:solidFill>
              </a:rPr>
              <a:t>24% </a:t>
            </a:r>
            <a:r>
              <a:rPr lang="en-US" sz="2400" dirty="0"/>
              <a:t>involved </a:t>
            </a:r>
            <a:r>
              <a:rPr lang="en-US" sz="2400" dirty="0">
                <a:solidFill>
                  <a:srgbClr val="0070C0"/>
                </a:solidFill>
              </a:rPr>
              <a:t>multiple sites.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Shotgun</a:t>
            </a:r>
            <a:r>
              <a:rPr lang="en-US" sz="2400" dirty="0"/>
              <a:t> injuries most commonly involved the mandible followed by the maxilla and zygoma Then orbits and nasal bones .</a:t>
            </a:r>
          </a:p>
          <a:p>
            <a:r>
              <a:rPr lang="en-US" sz="2400" dirty="0"/>
              <a:t>A 36% 0f patients die following admission. All of the deaths were secondary to injuries to the chest, abdomen, or brain. There is small percentage of deaths associated with isolated facial injuries</a:t>
            </a:r>
          </a:p>
        </p:txBody>
      </p:sp>
    </p:spTree>
    <p:extLst>
      <p:ext uri="{BB962C8B-B14F-4D97-AF65-F5344CB8AC3E}">
        <p14:creationId xmlns:p14="http://schemas.microsoft.com/office/powerpoint/2010/main" val="119058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37CAF-6617-444F-BC59-71CF966A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267" y="-206744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Velocity and Mass of the bullet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49C726-8612-4342-9D24-76D3E74DEFC8}"/>
              </a:ext>
            </a:extLst>
          </p:cNvPr>
          <p:cNvSpPr/>
          <p:nvPr/>
        </p:nvSpPr>
        <p:spPr>
          <a:xfrm>
            <a:off x="724830" y="1800901"/>
            <a:ext cx="106717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 energy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has been used as the basis to explain wounds caused by the gunshot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KE = MV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4572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Where KE is kinetic energy , ( m ) is the mass of the projectile, and ( v ) is the velocity of the projectile .</a:t>
            </a:r>
          </a:p>
          <a:p>
            <a:pPr marL="509588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Wounding power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typically related to the amount of kinetic energy transferred to the target.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Based on these formulas, the velocity of a projectile considered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important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 its mass in wounding power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Considering a typically sized projectile velocity of approximately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50 m/s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required to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penetrate the skin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and a velocity of around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65 m/s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fracture the bone .</a:t>
            </a:r>
          </a:p>
        </p:txBody>
      </p:sp>
    </p:spTree>
    <p:extLst>
      <p:ext uri="{BB962C8B-B14F-4D97-AF65-F5344CB8AC3E}">
        <p14:creationId xmlns:p14="http://schemas.microsoft.com/office/powerpoint/2010/main" val="3007721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E60BE-1ED8-40A4-9579-91A5FFF1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Classification of gunshot according to the velocity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0D6ABF-6449-45B9-AC4C-F71A258DC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258" y="1994036"/>
            <a:ext cx="8059483" cy="417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06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14F4-42EE-4943-8F87-03AA37CD1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58" y="29884"/>
            <a:ext cx="10058400" cy="1609344"/>
          </a:xfrm>
        </p:spPr>
        <p:txBody>
          <a:bodyPr/>
          <a:lstStyle/>
          <a:p>
            <a:r>
              <a:rPr lang="en-US" dirty="0"/>
              <a:t>Physiology of bullet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E4F7C-34B0-4058-A7FB-914D5F31E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68" y="2232920"/>
            <a:ext cx="8352263" cy="405079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 Wave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higher velocities, damage to tissue away from area of impact can occur, (tissue in front of projectile is compressed moves away in form of shock wave).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Cavitation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Energy is dissipated forward and laterally away from the bullet and tract, at high velocity the cavity continues to enlarge even after bullet has passed.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Missiles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Bone fragments or metal fragments from helmet that move through tissue and cause damage.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3824F-0216-429E-9CDC-94086EA65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3040" y="834556"/>
            <a:ext cx="2836127" cy="1961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217937-2B2F-48EB-B609-054F8879C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364" y="2864539"/>
            <a:ext cx="2879803" cy="1843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CD59C-FACF-42F1-8BDA-071BFE04E8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75" t="6859" r="1691" b="6859"/>
          <a:stretch/>
        </p:blipFill>
        <p:spPr>
          <a:xfrm flipV="1">
            <a:off x="9129364" y="4776082"/>
            <a:ext cx="2879803" cy="18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6657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6760-0DB2-46FB-B542-36F76E953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77" y="267629"/>
            <a:ext cx="8383364" cy="1315844"/>
          </a:xfrm>
        </p:spPr>
        <p:txBody>
          <a:bodyPr/>
          <a:lstStyle/>
          <a:p>
            <a:r>
              <a:rPr lang="en-US" b="1" i="1" dirty="0"/>
              <a:t>Type of missile wounds 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D3003-8F03-4FE4-B7CB-4BD29FBE4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77" y="1775813"/>
            <a:ext cx="7165775" cy="33761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</a:rPr>
              <a:t>Nonpenetrating : </a:t>
            </a:r>
            <a:r>
              <a:rPr lang="en-US" sz="2400" dirty="0"/>
              <a:t>blast wound.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</a:rPr>
              <a:t>Penetrating : </a:t>
            </a:r>
            <a:r>
              <a:rPr lang="en-US" sz="2400" dirty="0"/>
              <a:t>low impact velocity ,bullet does not exit (there is no outlet of bullet or shells).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</a:rPr>
              <a:t>Perforating : </a:t>
            </a:r>
            <a:r>
              <a:rPr lang="en-US" sz="2400" dirty="0"/>
              <a:t>high velocity, there is inlet and outlet of the bullet.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solidFill>
                  <a:srgbClr val="0070C0"/>
                </a:solidFill>
              </a:rPr>
              <a:t>Avulsive</a:t>
            </a:r>
            <a:r>
              <a:rPr lang="en-US" sz="2400" dirty="0">
                <a:solidFill>
                  <a:srgbClr val="0070C0"/>
                </a:solidFill>
              </a:rPr>
              <a:t> : </a:t>
            </a:r>
            <a:r>
              <a:rPr lang="en-US" sz="2400" dirty="0"/>
              <a:t>massive wounds with avulsion                       and loss of tissues </a:t>
            </a:r>
            <a:r>
              <a:rPr lang="en-US" i="1" dirty="0"/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91B0C-6CEA-4B1D-9D30-5484C74F9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089" y="1279082"/>
            <a:ext cx="3619500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F2DB98-0119-4C55-BCD9-12935DB07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603" y="4024122"/>
            <a:ext cx="3407986" cy="255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DC067-EDFD-4860-95BF-1100D1C84D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07"/>
          <a:stretch/>
        </p:blipFill>
        <p:spPr>
          <a:xfrm>
            <a:off x="6483969" y="4024122"/>
            <a:ext cx="2124772" cy="2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0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AB18E6-AC5B-41C8-AB4F-CDA99E735C64}"/>
              </a:ext>
            </a:extLst>
          </p:cNvPr>
          <p:cNvSpPr/>
          <p:nvPr/>
        </p:nvSpPr>
        <p:spPr>
          <a:xfrm>
            <a:off x="472067" y="2136450"/>
            <a:ext cx="72891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31F20"/>
                </a:solidFill>
                <a:latin typeface="AdvTT31ea7dbe"/>
              </a:rPr>
              <a:t>1.</a:t>
            </a:r>
            <a:r>
              <a:rPr lang="en-US" sz="2400" dirty="0">
                <a:solidFill>
                  <a:srgbClr val="0070C0"/>
                </a:solidFill>
                <a:latin typeface="AdvTT31ea7dbe"/>
              </a:rPr>
              <a:t>Primary life saving and organ preservation </a:t>
            </a:r>
            <a:r>
              <a:rPr lang="en-US" sz="2400" dirty="0">
                <a:solidFill>
                  <a:srgbClr val="231F20"/>
                </a:solidFill>
                <a:latin typeface="AdvTT31ea7dbe"/>
              </a:rPr>
              <a:t>procedures:</a:t>
            </a:r>
            <a:br>
              <a:rPr lang="en-US" sz="2400" dirty="0">
                <a:solidFill>
                  <a:srgbClr val="231F20"/>
                </a:solidFill>
                <a:latin typeface="AdvTT31ea7dbe"/>
              </a:rPr>
            </a:br>
            <a:endParaRPr lang="en-US" sz="2400" dirty="0">
              <a:solidFill>
                <a:srgbClr val="231F20"/>
              </a:solidFill>
              <a:latin typeface="AdvTT31ea7dbe"/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solidFill>
                  <a:srgbClr val="231F20"/>
                </a:solidFill>
                <a:latin typeface="AdvTT31ea7dbe"/>
              </a:rPr>
              <a:t>Intubation upon arrival or emergency tracheostomy.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solidFill>
                  <a:srgbClr val="231F20"/>
                </a:solidFill>
                <a:latin typeface="AdvTT31ea7dbe"/>
              </a:rPr>
              <a:t>Cervical spine radiography (to exclude injury).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solidFill>
                  <a:srgbClr val="231F20"/>
                </a:solidFill>
                <a:latin typeface="AdvTT31ea7dbe"/>
              </a:rPr>
              <a:t>Direct pressure and packing for hemostasis.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solidFill>
                  <a:srgbClr val="231F20"/>
                </a:solidFill>
                <a:latin typeface="AdvTT31ea7dbe"/>
              </a:rPr>
              <a:t>Hemodynamic stabilization in accordance with </a:t>
            </a:r>
            <a:r>
              <a:rPr lang="en-US" sz="2400" dirty="0">
                <a:solidFill>
                  <a:srgbClr val="0070C0"/>
                </a:solidFill>
                <a:latin typeface="AdvTT31ea7dbe"/>
              </a:rPr>
              <a:t>ATLS</a:t>
            </a:r>
            <a:r>
              <a:rPr lang="en-US" sz="2400" dirty="0">
                <a:solidFill>
                  <a:srgbClr val="231F20"/>
                </a:solidFill>
                <a:latin typeface="AdvTT31ea7dbe"/>
              </a:rPr>
              <a:t> protocols.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solidFill>
                  <a:srgbClr val="231F20"/>
                </a:solidFill>
                <a:latin typeface="AdvTT31ea7dbe"/>
              </a:rPr>
              <a:t>Administration of antititanus (according to the</a:t>
            </a:r>
          </a:p>
          <a:p>
            <a:pPr marL="457200" indent="-457200"/>
            <a:r>
              <a:rPr lang="en-US" sz="2400" dirty="0">
                <a:solidFill>
                  <a:srgbClr val="231F20"/>
                </a:solidFill>
                <a:latin typeface="AdvTT31ea7dbe"/>
              </a:rPr>
              <a:t>       history of immunization and degree of contamination).</a:t>
            </a:r>
          </a:p>
          <a:p>
            <a:pPr marL="457200" indent="-457200">
              <a:buFont typeface="+mj-lt"/>
              <a:buAutoNum type="alphaLcParenR" startAt="6"/>
            </a:pPr>
            <a:r>
              <a:rPr lang="en-US" sz="2400" dirty="0">
                <a:solidFill>
                  <a:srgbClr val="231F20"/>
                </a:solidFill>
                <a:latin typeface="AdvTT31ea7dbe"/>
              </a:rPr>
              <a:t>Antibiotics and analgesics.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CD967A-E834-42A2-B01E-2DAB576B74C5}"/>
              </a:ext>
            </a:extLst>
          </p:cNvPr>
          <p:cNvSpPr/>
          <p:nvPr/>
        </p:nvSpPr>
        <p:spPr>
          <a:xfrm>
            <a:off x="472067" y="315324"/>
            <a:ext cx="100100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31F20"/>
                </a:solidFill>
                <a:latin typeface="Arial Black" panose="020B0A04020102020204" pitchFamily="34" charset="0"/>
              </a:rPr>
              <a:t>Treatment Protocol</a:t>
            </a:r>
            <a:br>
              <a:rPr lang="en-US" sz="2800" dirty="0">
                <a:solidFill>
                  <a:srgbClr val="231F20"/>
                </a:solidFill>
                <a:latin typeface="AdvTTde03b09e.B"/>
              </a:rPr>
            </a:br>
            <a:r>
              <a:rPr lang="en-US" sz="2800" dirty="0">
                <a:solidFill>
                  <a:srgbClr val="231F20"/>
                </a:solidFill>
                <a:latin typeface="AdvTT31ea7dbe"/>
              </a:rPr>
              <a:t>The following is the  treatment of high-velocity and high-energy ballistic injuries to the maxillofacial region: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D5559-EE0F-40DB-88B6-AA53E4261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98"/>
          <a:stretch/>
        </p:blipFill>
        <p:spPr>
          <a:xfrm>
            <a:off x="10036097" y="4213942"/>
            <a:ext cx="2044390" cy="2593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912F92-83C2-429E-B510-4EE558571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931" y="1570310"/>
            <a:ext cx="3408556" cy="2556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070E1E-95EB-4C12-BA73-A9EF331F1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513" y="4783324"/>
            <a:ext cx="2972072" cy="198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8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0DF3DF-4603-404E-B591-B5ACE5E8AC33}"/>
              </a:ext>
            </a:extLst>
          </p:cNvPr>
          <p:cNvSpPr/>
          <p:nvPr/>
        </p:nvSpPr>
        <p:spPr>
          <a:xfrm>
            <a:off x="472066" y="678554"/>
            <a:ext cx="1101368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purpose of the it to localize, identify the number of shells and determine the injuries (fractures). </a:t>
            </a:r>
          </a:p>
          <a:p>
            <a:pPr algn="just"/>
            <a:endParaRPr lang="en-US"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lphaLcParenR"/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x-ray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Computed tomography (CT scan) or 3D CT.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n-US" sz="24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CT- </a:t>
            </a:r>
            <a:r>
              <a:rPr lang="en-US" sz="2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angiography in case of suspecting vascular injuries.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DC68F-C780-47DB-A070-30D07A96C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744" b="5213"/>
          <a:stretch/>
        </p:blipFill>
        <p:spPr>
          <a:xfrm>
            <a:off x="8661253" y="3249696"/>
            <a:ext cx="3346841" cy="3339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F18B0B-8D0A-4B17-BAF3-B3E46C62E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4" t="2277" r="3749" b="6991"/>
          <a:stretch/>
        </p:blipFill>
        <p:spPr>
          <a:xfrm>
            <a:off x="542217" y="3249696"/>
            <a:ext cx="2988529" cy="3428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25D9A6-8A29-4675-A7FE-37D4BC8B5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5" t="5364" r="1999" b="8622"/>
          <a:stretch/>
        </p:blipFill>
        <p:spPr>
          <a:xfrm>
            <a:off x="3648307" y="3249696"/>
            <a:ext cx="4895385" cy="333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338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547</TotalTime>
  <Words>759</Words>
  <Application>Microsoft Office PowerPoint</Application>
  <PresentationFormat>Widescreen</PresentationFormat>
  <Paragraphs>63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AdvTT31ea7dbe</vt:lpstr>
      <vt:lpstr>AdvTT31ea7dbe+fb</vt:lpstr>
      <vt:lpstr>AdvTTde03b09e.B</vt:lpstr>
      <vt:lpstr>Arial</vt:lpstr>
      <vt:lpstr>Arial Black</vt:lpstr>
      <vt:lpstr>Calibri</vt:lpstr>
      <vt:lpstr>Rockwell</vt:lpstr>
      <vt:lpstr>Rockwell Condensed</vt:lpstr>
      <vt:lpstr>Wingdings</vt:lpstr>
      <vt:lpstr>Wood Type</vt:lpstr>
      <vt:lpstr>PowerPoint Presentation</vt:lpstr>
      <vt:lpstr>introduction</vt:lpstr>
      <vt:lpstr>Demographics</vt:lpstr>
      <vt:lpstr>Velocity and Mass of the bullet</vt:lpstr>
      <vt:lpstr>Classification of gunshot according to the velocity </vt:lpstr>
      <vt:lpstr>Physiology of bullet injury</vt:lpstr>
      <vt:lpstr>Type of missile wounds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bayad Jaza</dc:creator>
  <cp:lastModifiedBy>bayad Jaza</cp:lastModifiedBy>
  <cp:revision>58</cp:revision>
  <dcterms:created xsi:type="dcterms:W3CDTF">2017-12-01T15:01:05Z</dcterms:created>
  <dcterms:modified xsi:type="dcterms:W3CDTF">2018-12-10T20:17:27Z</dcterms:modified>
</cp:coreProperties>
</file>