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6" r:id="rId8"/>
    <p:sldId id="268" r:id="rId9"/>
    <p:sldId id="269" r:id="rId10"/>
    <p:sldId id="266" r:id="rId11"/>
    <p:sldId id="265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0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F2D9-BC0F-41C7-AA89-0BF4DEE96E2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D271-20E7-4C65-81CC-10684F91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830" y="60801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Anticoagulants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Bayad J. Mahmood</a:t>
            </a:r>
          </a:p>
          <a:p>
            <a:r>
              <a:rPr lang="en-US"/>
              <a:t>BDS, FKBMS.MFS, AACME.HD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7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12" y="114300"/>
            <a:ext cx="7586480" cy="6663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4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6" b="16416"/>
          <a:stretch/>
        </p:blipFill>
        <p:spPr>
          <a:xfrm>
            <a:off x="2975610" y="67786"/>
            <a:ext cx="6579870" cy="664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51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ASPIRIN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0533"/>
          </a:xfrm>
        </p:spPr>
        <p:txBody>
          <a:bodyPr/>
          <a:lstStyle/>
          <a:p>
            <a:r>
              <a:rPr lang="en-US" dirty="0"/>
              <a:t>Aspirin irreversibly </a:t>
            </a:r>
            <a:r>
              <a:rPr lang="en-US" dirty="0">
                <a:solidFill>
                  <a:srgbClr val="FF0000"/>
                </a:solidFill>
              </a:rPr>
              <a:t>impairs platelet aggregation </a:t>
            </a:r>
            <a:r>
              <a:rPr lang="en-US" dirty="0"/>
              <a:t>and is used long-term in the prevention of cardiovascular events and stroke in patients at risk. </a:t>
            </a:r>
          </a:p>
          <a:p>
            <a:r>
              <a:rPr lang="en-US" dirty="0"/>
              <a:t>In large doses, aspirin may also cause hypoprothrombinemia.</a:t>
            </a:r>
          </a:p>
          <a:p>
            <a:r>
              <a:rPr lang="en-US" dirty="0">
                <a:solidFill>
                  <a:srgbClr val="FF0000"/>
                </a:solidFill>
              </a:rPr>
              <a:t>Even small doses </a:t>
            </a:r>
            <a:r>
              <a:rPr lang="en-US" dirty="0"/>
              <a:t>of aspirin prolong the </a:t>
            </a:r>
            <a:r>
              <a:rPr lang="en-US" u="sng" dirty="0"/>
              <a:t>bleeding time </a:t>
            </a:r>
            <a:r>
              <a:rPr lang="en-US" dirty="0"/>
              <a:t>and impair platelet adhesiveness.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2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64377"/>
            <a:ext cx="9208770" cy="7429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Management of patients on Aspirin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66418"/>
              </p:ext>
            </p:extLst>
          </p:nvPr>
        </p:nvGraphicFramePr>
        <p:xfrm>
          <a:off x="400050" y="1207327"/>
          <a:ext cx="11269980" cy="542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9980">
                  <a:extLst>
                    <a:ext uri="{9D8B030D-6E8A-4147-A177-3AD203B41FA5}">
                      <a16:colId xmlns:a16="http://schemas.microsoft.com/office/drawing/2014/main" val="396663791"/>
                    </a:ext>
                  </a:extLst>
                </a:gridCol>
              </a:tblGrid>
              <a:tr h="206226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patients with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other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for a bleeding tendency and receiving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mg aspirin daily, in general, for uncomplicated forceps extraction of 1–3 teeth, there is no need to interfere with aspirin treatment.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Suturing and packing the socket with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resorbable gelatin sponge, oxidized cellulose or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microfirillar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collagen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carried out if necessary.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02922"/>
                  </a:ext>
                </a:extLst>
              </a:tr>
              <a:tr h="2062268">
                <a:tc>
                  <a:txBody>
                    <a:bodyPr/>
                    <a:lstStyle/>
                    <a:p>
                      <a:pPr marL="342900" indent="-342900" algn="justLow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patients with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other cause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 bleeding tendency and receiving doses of aspirin 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than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mg daily, if there is concern, the current value of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 time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established. If it is over 20 min, surgery should be postponed.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69912"/>
                  </a:ext>
                </a:extLst>
              </a:tr>
              <a:tr h="11652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patients receiving doses of aspirin higher than 100 mg daily and medically compromised: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 the physician, stop aspirin 7-10 days.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29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04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Heparin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284"/>
            <a:ext cx="10515600" cy="50323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Heparin is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product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abundant in granules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 cells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line the vasculature and is released in response to injury.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Heparin is also used as a parenteral anticoagulant given subcutaneously or intravenously.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used for acute thromboembolic episodes or for hospitalization protocols that include significant surgical procedures, to prevent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venous thrombosis and pulmonary emboli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Heparin acts immediately on blood coagulation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the conversion of fibrinogen to fibrin and then prevent clotting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anticoagulant effect of is usually lost within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 of stopping it.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9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751205"/>
            <a:ext cx="10515600" cy="4351338"/>
          </a:xfrm>
        </p:spPr>
        <p:txBody>
          <a:bodyPr/>
          <a:lstStyle/>
          <a:p>
            <a:r>
              <a:rPr lang="en-US" dirty="0"/>
              <a:t>Heparin is available as standard or unfractionated heparin, or low-molecular-weight heparins (LMWHs).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Heparin is monitored by: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APTT (activated partial thromboplastin).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Factor </a:t>
            </a:r>
            <a:r>
              <a:rPr lang="en-US" dirty="0" err="1"/>
              <a:t>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8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Management of patients on Heparin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Minor surgery </a:t>
            </a:r>
            <a:r>
              <a:rPr lang="en-US" dirty="0"/>
              <a:t>(1-3 teeth) extraction does not require to stop heparin.</a:t>
            </a:r>
          </a:p>
          <a:p>
            <a:r>
              <a:rPr lang="en-US" dirty="0">
                <a:solidFill>
                  <a:srgbClr val="FF0000"/>
                </a:solidFill>
              </a:rPr>
              <a:t>Elective surgeries: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Measure APTT, factor </a:t>
            </a:r>
            <a:r>
              <a:rPr lang="en-US" sz="2400" dirty="0" err="1">
                <a:solidFill>
                  <a:srgbClr val="0070C0"/>
                </a:solidFill>
              </a:rPr>
              <a:t>Xa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Stop Heparin 4-6 hours preoperatively and reinstall it 24 hours post operatively.</a:t>
            </a:r>
          </a:p>
          <a:p>
            <a:r>
              <a:rPr lang="en-US" dirty="0">
                <a:solidFill>
                  <a:srgbClr val="FF0000"/>
                </a:solidFill>
              </a:rPr>
              <a:t>Emergency cases: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Use protamine sulfate to reverse the action of heparin (1mg/100 IU of heparin).</a:t>
            </a:r>
          </a:p>
          <a:p>
            <a:r>
              <a:rPr lang="en-US" dirty="0"/>
              <a:t>In patients with</a:t>
            </a:r>
            <a:r>
              <a:rPr lang="en-US" dirty="0">
                <a:solidFill>
                  <a:srgbClr val="FF0000"/>
                </a:solidFill>
              </a:rPr>
              <a:t> dialysis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cardiopulmonary bypass </a:t>
            </a:r>
            <a:r>
              <a:rPr lang="en-US" dirty="0"/>
              <a:t>the best time to surgery is 24 hours after dialysis to decrease the effect of heparin and the patient can take the maximum benefit from dialysis.</a:t>
            </a:r>
          </a:p>
        </p:txBody>
      </p:sp>
    </p:spTree>
    <p:extLst>
      <p:ext uri="{BB962C8B-B14F-4D97-AF65-F5344CB8AC3E}">
        <p14:creationId xmlns:p14="http://schemas.microsoft.com/office/powerpoint/2010/main" val="20365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807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Normal 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11" y="1933642"/>
            <a:ext cx="78257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Following injury to a blood vessel:</a:t>
            </a:r>
          </a:p>
          <a:p>
            <a:pPr marL="0" indent="0" algn="just">
              <a:buNone/>
            </a:pPr>
            <a:r>
              <a:rPr lang="en-US" dirty="0"/>
              <a:t>1. Vascular phase: vasoconstriction to slow down blood loss.</a:t>
            </a:r>
          </a:p>
          <a:p>
            <a:pPr marL="0" indent="0" algn="just">
              <a:buNone/>
            </a:pPr>
            <a:r>
              <a:rPr lang="en-US" dirty="0"/>
              <a:t>2. Platelet phase: adherence of platelets to the vessel wall (endothelium) and then to each other to form a platelet plug.</a:t>
            </a:r>
          </a:p>
          <a:p>
            <a:pPr marL="0" indent="0" algn="just">
              <a:buNone/>
            </a:pPr>
            <a:r>
              <a:rPr lang="en-US" dirty="0"/>
              <a:t>3. Plasmatic phase: initiation of the coagulation cascade resulting in the formation and deposition of fibrin to form a clot.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4" b="466"/>
          <a:stretch/>
        </p:blipFill>
        <p:spPr>
          <a:xfrm>
            <a:off x="8444867" y="0"/>
            <a:ext cx="3747133" cy="254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22" y="2541721"/>
            <a:ext cx="3769978" cy="2225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720" y="4691063"/>
            <a:ext cx="3721548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68516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Coagulation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2119948"/>
            <a:ext cx="59207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Extrinsic pathway:</a:t>
            </a:r>
            <a:br>
              <a:rPr lang="en-US" dirty="0"/>
            </a:br>
            <a:r>
              <a:rPr lang="en-US" dirty="0"/>
              <a:t>Factor VII is activated by </a:t>
            </a:r>
            <a:r>
              <a:rPr lang="en-US" i="1" dirty="0"/>
              <a:t>tissue factor</a:t>
            </a:r>
            <a:br>
              <a:rPr lang="en-US" dirty="0"/>
            </a:br>
            <a:r>
              <a:rPr lang="en-US" dirty="0"/>
              <a:t>(phospholipid) that is released by injured</a:t>
            </a:r>
            <a:br>
              <a:rPr lang="en-US" dirty="0"/>
            </a:br>
            <a:r>
              <a:rPr lang="en-US" dirty="0"/>
              <a:t>perivascular or vascular tissues; very rapid reaction.</a:t>
            </a:r>
          </a:p>
          <a:p>
            <a:endParaRPr lang="en-US" dirty="0"/>
          </a:p>
          <a:p>
            <a:r>
              <a:rPr lang="en-US" dirty="0"/>
              <a:t>Intrinsic pathway:</a:t>
            </a:r>
            <a:br>
              <a:rPr lang="en-US" dirty="0"/>
            </a:br>
            <a:r>
              <a:rPr lang="en-US" dirty="0"/>
              <a:t>Factor XII is activated by exposure to collagen from vessel wall (endothelium) or blood cell membrane; slower reaction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30" y="228600"/>
            <a:ext cx="585597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Anticoagulants vs Antiplatelet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Anticoagulants: </a:t>
            </a:r>
          </a:p>
          <a:p>
            <a:pPr marL="0" indent="0">
              <a:buNone/>
            </a:pPr>
            <a:r>
              <a:rPr lang="en-US" dirty="0"/>
              <a:t>Inhibit the production of clotting factors.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Antiplatelet Agents:</a:t>
            </a:r>
          </a:p>
          <a:p>
            <a:pPr marL="0" indent="0">
              <a:buNone/>
            </a:pPr>
            <a:r>
              <a:rPr lang="en-US" dirty="0"/>
              <a:t>Interfere with the functioning of platelets, thus inhibiting platelet aggregation.</a:t>
            </a:r>
          </a:p>
        </p:txBody>
      </p:sp>
    </p:spTree>
    <p:extLst>
      <p:ext uri="{BB962C8B-B14F-4D97-AF65-F5344CB8AC3E}">
        <p14:creationId xmlns:p14="http://schemas.microsoft.com/office/powerpoint/2010/main" val="269348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9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Anticoagulants are given to prevent and treat thromboembolic disease: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99945"/>
            <a:ext cx="1128903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Atrial fibrillation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Cardiac </a:t>
            </a:r>
            <a:r>
              <a:rPr lang="en-US" dirty="0" err="1"/>
              <a:t>valvular</a:t>
            </a:r>
            <a:r>
              <a:rPr lang="en-US" dirty="0"/>
              <a:t>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Ischaemic</a:t>
            </a:r>
            <a:r>
              <a:rPr lang="en-US" dirty="0"/>
              <a:t> heart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Postmyocardial</a:t>
            </a:r>
            <a:r>
              <a:rPr lang="en-US" dirty="0"/>
              <a:t> infarction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Deep venous thrombosis (DVT)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Pulmonary embolism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Cerebrovascular accident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conditions, and are used when there are heart valve replacements or renal dialysis.</a:t>
            </a:r>
          </a:p>
        </p:txBody>
      </p:sp>
    </p:spTree>
    <p:extLst>
      <p:ext uri="{BB962C8B-B14F-4D97-AF65-F5344CB8AC3E}">
        <p14:creationId xmlns:p14="http://schemas.microsoft.com/office/powerpoint/2010/main" val="287297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tests used in patients on anticoagulant.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APTT- (N: 33-45 seconds) in heparin therapy </a:t>
            </a:r>
          </a:p>
          <a:p>
            <a:r>
              <a:rPr lang="en-US" dirty="0"/>
              <a:t>PT- (N: 12-14 seconds) in warfarin therapy</a:t>
            </a:r>
          </a:p>
          <a:p>
            <a:r>
              <a:rPr lang="en-US" dirty="0"/>
              <a:t>BT (bleeding time)- normal is &lt; 9min, in aspirin therapy</a:t>
            </a:r>
          </a:p>
          <a:p>
            <a:r>
              <a:rPr lang="en-US" dirty="0"/>
              <a:t>CT (clotting time), normal is around 12–13 seconds, i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 can be determined if the person has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haemophilia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or von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Willibrand's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disease.</a:t>
            </a:r>
            <a:endParaRPr lang="en-US" sz="2400" dirty="0"/>
          </a:p>
          <a:p>
            <a:r>
              <a:rPr lang="en-US" dirty="0"/>
              <a:t>INR</a:t>
            </a:r>
          </a:p>
        </p:txBody>
      </p:sp>
    </p:spTree>
    <p:extLst>
      <p:ext uri="{BB962C8B-B14F-4D97-AF65-F5344CB8AC3E}">
        <p14:creationId xmlns:p14="http://schemas.microsoft.com/office/powerpoint/2010/main" val="278840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2362200" cy="8080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Warfarin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3144" y="1333005"/>
            <a:ext cx="10450286" cy="5334000"/>
          </a:xfrm>
          <a:blipFill>
            <a:blip r:embed="rId2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Mechanism of Action</a:t>
            </a:r>
          </a:p>
          <a:p>
            <a:pPr marL="0" indent="0" algn="just">
              <a:buNone/>
            </a:pPr>
            <a:r>
              <a:rPr lang="en-US" sz="3200" dirty="0"/>
              <a:t>A. Inhibits reduction of vitamin K epoxide, thereby limiting activation of vitamin K dependent clotting factors II (prothrombin), VII, IX, X.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i="1" dirty="0"/>
              <a:t>Antithrombotic effect primarily due to reduction in prothrombin.</a:t>
            </a:r>
          </a:p>
          <a:p>
            <a:pPr algn="just"/>
            <a:endParaRPr lang="en-US" sz="3200" i="1" dirty="0"/>
          </a:p>
          <a:p>
            <a:pPr marL="0" indent="0" algn="just">
              <a:buNone/>
            </a:pPr>
            <a:r>
              <a:rPr lang="en-US" sz="3200" dirty="0"/>
              <a:t>B. Inhibits synthesis of anticoagulant proteins C and S (potential procoagulant effects).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Management of patient on warfarin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Hospital admission, consultation of physician.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Preoperative investigation: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Full blood count.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INR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PT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Blood group and cross match.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Bleeding time, clotting time.</a:t>
            </a:r>
          </a:p>
          <a:p>
            <a:pPr marL="1085850" indent="-34290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Radiograph to exclude pathology.</a:t>
            </a:r>
          </a:p>
        </p:txBody>
      </p:sp>
    </p:spTree>
    <p:extLst>
      <p:ext uri="{BB962C8B-B14F-4D97-AF65-F5344CB8AC3E}">
        <p14:creationId xmlns:p14="http://schemas.microsoft.com/office/powerpoint/2010/main" val="190204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694054"/>
            <a:ext cx="10515600" cy="567245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INR should be checked at least 72 hours before operation, but it is better to be measured at the morning of procedure.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Best INR is 1, but it should not be more than 3.5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Warfarin should be </a:t>
            </a:r>
            <a:r>
              <a:rPr lang="en-US" dirty="0">
                <a:solidFill>
                  <a:srgbClr val="FF0000"/>
                </a:solidFill>
              </a:rPr>
              <a:t>stopped 4-7</a:t>
            </a:r>
            <a:r>
              <a:rPr lang="en-US" dirty="0"/>
              <a:t> days before operation and the patient will be put on heparin.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Then, Heparin should be </a:t>
            </a:r>
            <a:r>
              <a:rPr lang="en-US" dirty="0">
                <a:solidFill>
                  <a:srgbClr val="FF0000"/>
                </a:solidFill>
              </a:rPr>
              <a:t>stopped 6 hours </a:t>
            </a:r>
            <a:r>
              <a:rPr lang="en-US" dirty="0"/>
              <a:t>before operation and reinstalled 24 hours after operation.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Warfarin is usually reinstalled at the evening of the first day of operation.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 procedures should be atraumatic, minimal periosteal dissection and bone removal.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If L.A is used it is better to use </a:t>
            </a:r>
            <a:r>
              <a:rPr lang="en-US" dirty="0" err="1"/>
              <a:t>intraligamentary</a:t>
            </a:r>
            <a:r>
              <a:rPr lang="en-US" dirty="0"/>
              <a:t> technique.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Blood should be prepared for transfusion if needed.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Local measures (pressure pack 30 min, soft diet,….).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Prescribe antibiotics and avoid NSAIDS.</a:t>
            </a:r>
          </a:p>
        </p:txBody>
      </p:sp>
    </p:spTree>
    <p:extLst>
      <p:ext uri="{BB962C8B-B14F-4D97-AF65-F5344CB8AC3E}">
        <p14:creationId xmlns:p14="http://schemas.microsoft.com/office/powerpoint/2010/main" val="176462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926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Office Theme</vt:lpstr>
      <vt:lpstr>Anticoagulants</vt:lpstr>
      <vt:lpstr>Normal Hemostasis</vt:lpstr>
      <vt:lpstr>Coagulation Cascade</vt:lpstr>
      <vt:lpstr>Anticoagulants vs Antiplatelet Agents</vt:lpstr>
      <vt:lpstr>Anticoagulants are given to prevent and treat thromboembolic disease: </vt:lpstr>
      <vt:lpstr>Lab tests used in patients on anticoagulant.</vt:lpstr>
      <vt:lpstr>Warfarin </vt:lpstr>
      <vt:lpstr>Management of patient on warfarin</vt:lpstr>
      <vt:lpstr>PowerPoint Presentation</vt:lpstr>
      <vt:lpstr>PowerPoint Presentation</vt:lpstr>
      <vt:lpstr>PowerPoint Presentation</vt:lpstr>
      <vt:lpstr>ASPIRIN</vt:lpstr>
      <vt:lpstr>Management of patients on Aspirin</vt:lpstr>
      <vt:lpstr>Heparin </vt:lpstr>
      <vt:lpstr>PowerPoint Presentation</vt:lpstr>
      <vt:lpstr>Management of patients on Heparin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HAEMOSTASIS</dc:title>
  <dc:creator>Dr.Bayad</dc:creator>
  <cp:lastModifiedBy>bayad Jaza</cp:lastModifiedBy>
  <cp:revision>72</cp:revision>
  <dcterms:created xsi:type="dcterms:W3CDTF">2018-02-16T15:32:05Z</dcterms:created>
  <dcterms:modified xsi:type="dcterms:W3CDTF">2022-03-11T17:03:53Z</dcterms:modified>
</cp:coreProperties>
</file>