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69" r:id="rId2"/>
    <p:sldId id="261" r:id="rId3"/>
    <p:sldId id="258" r:id="rId4"/>
    <p:sldId id="263" r:id="rId5"/>
    <p:sldId id="264" r:id="rId6"/>
    <p:sldId id="262" r:id="rId7"/>
    <p:sldId id="266" r:id="rId8"/>
    <p:sldId id="267" r:id="rId9"/>
    <p:sldId id="268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A9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508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9DC5C4-E97D-4AD1-A056-06BA7AA1C32C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AEC162-5677-4833-BAC7-D164E08901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721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Hemoglobin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(Hb) is the protein contained in red blood cells that is responsible for delivery of oxygen to the tissues. ... The </a:t>
            </a: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hematocrit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measures the volume of red blood cells compared to the total blood volume (red blood cells </a:t>
            </a: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plasma).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AEC162-5677-4833-BAC7-D164E089018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8034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5C42E-EEE3-4B21-9D79-838F9ADD4E36}" type="datetimeFigureOut">
              <a:rPr lang="en-US" smtClean="0"/>
              <a:pPr/>
              <a:t>12/17/2018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0A2E427-4CD5-43FF-A7ED-6FD6B26DD2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5C42E-EEE3-4B21-9D79-838F9ADD4E36}" type="datetimeFigureOut">
              <a:rPr lang="en-US" smtClean="0"/>
              <a:pPr/>
              <a:t>12/17/2018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2E427-4CD5-43FF-A7ED-6FD6B26DD2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5C42E-EEE3-4B21-9D79-838F9ADD4E36}" type="datetimeFigureOut">
              <a:rPr lang="en-US" smtClean="0"/>
              <a:pPr/>
              <a:t>12/17/2018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2E427-4CD5-43FF-A7ED-6FD6B26DD2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/>
              <a:t>Click icon to add table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A9F2383-FCE9-4144-B31A-7AEF57A6AD8D}" type="slidenum">
              <a:rPr lang="ar-SA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645C42E-EEE3-4B21-9D79-838F9ADD4E36}" type="datetimeFigureOut">
              <a:rPr lang="en-US" smtClean="0"/>
              <a:pPr/>
              <a:t>12/17/2018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0A2E427-4CD5-43FF-A7ED-6FD6B26DD2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5C42E-EEE3-4B21-9D79-838F9ADD4E36}" type="datetimeFigureOut">
              <a:rPr lang="en-US" smtClean="0"/>
              <a:pPr/>
              <a:t>12/17/2018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2E427-4CD5-43FF-A7ED-6FD6B26DD2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5C42E-EEE3-4B21-9D79-838F9ADD4E36}" type="datetimeFigureOut">
              <a:rPr lang="en-US" smtClean="0"/>
              <a:pPr/>
              <a:t>12/17/2018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2E427-4CD5-43FF-A7ED-6FD6B26DD2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2E427-4CD5-43FF-A7ED-6FD6B26DD2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5C42E-EEE3-4B21-9D79-838F9ADD4E36}" type="datetimeFigureOut">
              <a:rPr lang="en-US" smtClean="0"/>
              <a:pPr/>
              <a:t>12/17/2018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5C42E-EEE3-4B21-9D79-838F9ADD4E36}" type="datetimeFigureOut">
              <a:rPr lang="en-US" smtClean="0"/>
              <a:pPr/>
              <a:t>12/17/2018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2E427-4CD5-43FF-A7ED-6FD6B26DD2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5C42E-EEE3-4B21-9D79-838F9ADD4E36}" type="datetimeFigureOut">
              <a:rPr lang="en-US" smtClean="0"/>
              <a:pPr/>
              <a:t>12/17/2018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2E427-4CD5-43FF-A7ED-6FD6B26DD2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645C42E-EEE3-4B21-9D79-838F9ADD4E36}" type="datetimeFigureOut">
              <a:rPr lang="en-US" smtClean="0"/>
              <a:pPr/>
              <a:t>12/17/2018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0A2E427-4CD5-43FF-A7ED-6FD6B26DD2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5C42E-EEE3-4B21-9D79-838F9ADD4E36}" type="datetimeFigureOut">
              <a:rPr lang="en-US" smtClean="0"/>
              <a:pPr/>
              <a:t>12/17/2018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0A2E427-4CD5-43FF-A7ED-6FD6B26DD2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645C42E-EEE3-4B21-9D79-838F9ADD4E36}" type="datetimeFigureOut">
              <a:rPr lang="en-US" smtClean="0"/>
              <a:pPr/>
              <a:t>12/17/2018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0A2E427-4CD5-43FF-A7ED-6FD6B26DD2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/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3999" y="3362762"/>
            <a:ext cx="7800001" cy="349523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53664" y="1877923"/>
            <a:ext cx="835677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dirty="0">
                <a:solidFill>
                  <a:srgbClr val="FFFF00"/>
                </a:solidFill>
                <a:latin typeface="Arial Narrow" pitchFamily="34" charset="0"/>
              </a:rPr>
              <a:t>Resuscitation of Hypovolumic Shock</a:t>
            </a:r>
            <a:endParaRPr lang="en-US" sz="4800" b="1" i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rgbClr val="FFFF00"/>
              </a:solidFill>
              <a:effectLst/>
              <a:latin typeface="Arial Narrow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34145" y="2708920"/>
            <a:ext cx="610985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n-US" sz="24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</a:endParaRPr>
          </a:p>
          <a:p>
            <a:pPr algn="ctr"/>
            <a:endParaRPr lang="en-US" sz="2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effectLst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067944" y="5232102"/>
            <a:ext cx="4572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Arial Narrow" pitchFamily="34" charset="0"/>
              </a:rPr>
              <a:t>Prepared by:</a:t>
            </a:r>
          </a:p>
          <a:p>
            <a:r>
              <a:rPr lang="en-US" sz="3200" dirty="0">
                <a:solidFill>
                  <a:schemeClr val="bg1"/>
                </a:solidFill>
                <a:latin typeface="Arial Narrow" pitchFamily="34" charset="0"/>
              </a:rPr>
              <a:t>Bayad Jaza Mahmood</a:t>
            </a:r>
          </a:p>
        </p:txBody>
      </p:sp>
      <p:sp>
        <p:nvSpPr>
          <p:cNvPr id="10" name="Rectangle 9"/>
          <p:cNvSpPr/>
          <p:nvPr/>
        </p:nvSpPr>
        <p:spPr>
          <a:xfrm>
            <a:off x="6372200" y="3933056"/>
            <a:ext cx="263405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/>
            </a:scene3d>
            <a:sp3d contourW="19050" prstMaterial="clear">
              <a:bevelT w="50800" h="50800"/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pPr algn="ctr"/>
            <a:r>
              <a:rPr lang="en-US" sz="3200" b="1" cap="none" spc="0" dirty="0">
                <a:ln/>
                <a:solidFill>
                  <a:srgbClr val="FFFF00"/>
                </a:solidFill>
                <a:effectLst/>
                <a:latin typeface="Arial Narrow" pitchFamily="34" charset="0"/>
              </a:rPr>
              <a:t>Clinical activity</a:t>
            </a:r>
          </a:p>
        </p:txBody>
      </p:sp>
    </p:spTree>
    <p:extLst>
      <p:ext uri="{BB962C8B-B14F-4D97-AF65-F5344CB8AC3E}">
        <p14:creationId xmlns:p14="http://schemas.microsoft.com/office/powerpoint/2010/main" val="1717822924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29682" y="2060848"/>
            <a:ext cx="9144000" cy="120032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7200" b="1" i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…Thank you…</a:t>
            </a:r>
            <a:endParaRPr lang="en-US" sz="7200" dirty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701824"/>
            <a:ext cx="8568952" cy="4311352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solidFill>
                  <a:srgbClr val="FFFF00"/>
                </a:solidFill>
                <a:latin typeface="Anime Ace" pitchFamily="34" charset="0"/>
              </a:rPr>
              <a:t>Shock</a:t>
            </a:r>
            <a:br>
              <a:rPr lang="en-US" sz="3600" dirty="0">
                <a:solidFill>
                  <a:srgbClr val="FF0000"/>
                </a:solidFill>
                <a:latin typeface="Anime Ace" pitchFamily="34" charset="0"/>
              </a:rPr>
            </a:b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  <a:cs typeface="Arial" pitchFamily="34" charset="0"/>
              </a:rPr>
              <a:t>Is inadequate tissue perfusion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of the body’s cells with oxygenated blood. </a:t>
            </a:r>
            <a:r>
              <a:rPr lang="en-US" sz="2800" dirty="0">
                <a:latin typeface="Candara" pitchFamily="34" charset="0"/>
              </a:rPr>
              <a:t>(skin, kidneys and  CNS).</a:t>
            </a:r>
            <a:br>
              <a:rPr lang="en-US" sz="2800" dirty="0">
                <a:latin typeface="Candara" pitchFamily="34" charset="0"/>
              </a:rPr>
            </a:br>
            <a:br>
              <a:rPr lang="en-US" sz="2800" dirty="0">
                <a:latin typeface="Candara" pitchFamily="34" charset="0"/>
              </a:rPr>
            </a:br>
            <a:r>
              <a:rPr lang="en-US" sz="3600" u="sng" dirty="0">
                <a:solidFill>
                  <a:srgbClr val="FFFF00"/>
                </a:solidFill>
                <a:latin typeface="Candara" pitchFamily="34" charset="0"/>
              </a:rPr>
              <a:t>Hypovolaemic shock</a:t>
            </a:r>
            <a:br>
              <a:rPr lang="en-US" sz="2800" dirty="0">
                <a:latin typeface="Candara" pitchFamily="34" charset="0"/>
              </a:rPr>
            </a:br>
            <a:r>
              <a:rPr lang="en-US" sz="2800" dirty="0">
                <a:latin typeface="Candara" pitchFamily="34" charset="0"/>
              </a:rPr>
              <a:t>Is caused by a reduced circulating volume, and it may be due to </a:t>
            </a:r>
            <a:r>
              <a:rPr lang="en-US" sz="2800" dirty="0">
                <a:solidFill>
                  <a:srgbClr val="FFFF00"/>
                </a:solidFill>
                <a:latin typeface="Candara" pitchFamily="34" charset="0"/>
              </a:rPr>
              <a:t>hemorrhagic</a:t>
            </a:r>
            <a:r>
              <a:rPr lang="en-US" sz="2800" dirty="0">
                <a:latin typeface="Candara" pitchFamily="34" charset="0"/>
              </a:rPr>
              <a:t> or </a:t>
            </a:r>
            <a:r>
              <a:rPr lang="en-US" sz="2800" dirty="0">
                <a:solidFill>
                  <a:srgbClr val="FFFF00"/>
                </a:solidFill>
                <a:latin typeface="Candara" pitchFamily="34" charset="0"/>
              </a:rPr>
              <a:t>non-hemorrhagic</a:t>
            </a:r>
            <a:r>
              <a:rPr lang="en-US" sz="2800" dirty="0">
                <a:latin typeface="Candara" pitchFamily="34" charset="0"/>
              </a:rPr>
              <a:t> like poor </a:t>
            </a:r>
            <a:r>
              <a:rPr lang="en-US" sz="2800" dirty="0" err="1">
                <a:latin typeface="Candara" pitchFamily="34" charset="0"/>
              </a:rPr>
              <a:t>ﬂuid</a:t>
            </a:r>
            <a:r>
              <a:rPr lang="en-US" sz="2800" dirty="0">
                <a:latin typeface="Candara" pitchFamily="34" charset="0"/>
              </a:rPr>
              <a:t> intake (dehydration) and excessive </a:t>
            </a:r>
            <a:r>
              <a:rPr lang="en-US" sz="2800" dirty="0" err="1">
                <a:latin typeface="Candara" pitchFamily="34" charset="0"/>
              </a:rPr>
              <a:t>ﬂuid</a:t>
            </a:r>
            <a:r>
              <a:rPr lang="en-US" sz="2800" dirty="0">
                <a:latin typeface="Candara" pitchFamily="34" charset="0"/>
              </a:rPr>
              <a:t> loss because of vomiting, </a:t>
            </a:r>
            <a:r>
              <a:rPr lang="en-US" sz="2800" dirty="0" err="1">
                <a:latin typeface="Candara" pitchFamily="34" charset="0"/>
              </a:rPr>
              <a:t>diarrhoea</a:t>
            </a:r>
            <a:r>
              <a:rPr lang="en-US" sz="2800" dirty="0">
                <a:latin typeface="Candara" pitchFamily="34" charset="0"/>
              </a:rPr>
              <a:t>, urinary loss (e.g. diabetes), evaporation.</a:t>
            </a:r>
            <a:br>
              <a:rPr lang="en-US" dirty="0"/>
            </a:br>
            <a:endParaRPr lang="en-US" dirty="0"/>
          </a:p>
        </p:txBody>
      </p:sp>
      <p:pic>
        <p:nvPicPr>
          <p:cNvPr id="5" name="Picture 2" descr="http://www.cartoonstock.com/newscartoons/cartoonists/aba/lowres/aban45l.jpg"/>
          <p:cNvPicPr>
            <a:picLocks noChangeAspect="1" noChangeArrowheads="1"/>
          </p:cNvPicPr>
          <p:nvPr/>
        </p:nvPicPr>
        <p:blipFill>
          <a:blip r:embed="rId3" cstate="print"/>
          <a:srcRect t="13569"/>
          <a:stretch>
            <a:fillRect/>
          </a:stretch>
        </p:blipFill>
        <p:spPr bwMode="auto">
          <a:xfrm>
            <a:off x="5364088" y="4149080"/>
            <a:ext cx="3779912" cy="2708920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2420888"/>
            <a:ext cx="8640960" cy="3888432"/>
          </a:xfrm>
        </p:spPr>
        <p:txBody>
          <a:bodyPr>
            <a:normAutofit fontScale="5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Low Blood Pressure: </a:t>
            </a:r>
            <a:r>
              <a:rPr lang="en-US" sz="4400" dirty="0">
                <a:solidFill>
                  <a:schemeClr val="accent2">
                    <a:lumMod val="40000"/>
                    <a:lumOff val="60000"/>
                  </a:schemeClr>
                </a:solidFill>
                <a:latin typeface="Candara" pitchFamily="34" charset="0"/>
              </a:rPr>
              <a:t> systolic blood  pressure </a:t>
            </a:r>
            <a:r>
              <a:rPr lang="en-US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&lt;90mmHg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Pulse</a:t>
            </a:r>
            <a:r>
              <a:rPr lang="en-US" sz="4400" dirty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 </a:t>
            </a:r>
            <a:r>
              <a:rPr lang="en-US" sz="4400" dirty="0">
                <a:solidFill>
                  <a:schemeClr val="accent2">
                    <a:lumMod val="40000"/>
                    <a:lumOff val="60000"/>
                  </a:schemeClr>
                </a:solidFill>
                <a:latin typeface="Candara" pitchFamily="34" charset="0"/>
              </a:rPr>
              <a:t>is rapid and weak.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Respiration</a:t>
            </a:r>
            <a:r>
              <a:rPr lang="en-US" sz="4400" dirty="0">
                <a:solidFill>
                  <a:schemeClr val="accent2">
                    <a:lumMod val="40000"/>
                    <a:lumOff val="60000"/>
                  </a:schemeClr>
                </a:solidFill>
                <a:latin typeface="Candara" pitchFamily="34" charset="0"/>
              </a:rPr>
              <a:t> is rapid and shallow.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Skin</a:t>
            </a:r>
            <a:r>
              <a:rPr lang="en-US" sz="4400" dirty="0">
                <a:solidFill>
                  <a:schemeClr val="accent2">
                    <a:lumMod val="40000"/>
                    <a:lumOff val="60000"/>
                  </a:schemeClr>
                </a:solidFill>
                <a:latin typeface="Candara" pitchFamily="34" charset="0"/>
              </a:rPr>
              <a:t> is pale, cool, and clammy.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Drowsiness.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Arterial  blood  gases and assessment  of  base deficit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Haemoglobin</a:t>
            </a:r>
            <a:r>
              <a:rPr lang="en-US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  &lt;7 mg/dl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Lactate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Haematocrit</a:t>
            </a:r>
            <a:r>
              <a:rPr lang="en-US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219200"/>
          </a:xfrm>
        </p:spPr>
        <p:txBody>
          <a:bodyPr>
            <a:noAutofit/>
          </a:bodyPr>
          <a:lstStyle/>
          <a:p>
            <a:r>
              <a:rPr lang="en-US" sz="3200" b="1" dirty="0">
                <a:latin typeface="Candara" pitchFamily="34" charset="0"/>
              </a:rPr>
              <a:t>How do you know when a trauma patient is  in </a:t>
            </a:r>
            <a:br>
              <a:rPr lang="en-US" sz="3200" b="1" dirty="0">
                <a:latin typeface="Candara" pitchFamily="34" charset="0"/>
              </a:rPr>
            </a:br>
            <a:r>
              <a:rPr lang="en-US" sz="3200" b="1" dirty="0">
                <a:latin typeface="Candara" pitchFamily="34" charset="0"/>
              </a:rPr>
              <a:t>hypovolaemic  shock?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31143" name="Group 42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737721145"/>
              </p:ext>
            </p:extLst>
          </p:nvPr>
        </p:nvGraphicFramePr>
        <p:xfrm>
          <a:off x="214280" y="1260811"/>
          <a:ext cx="8786875" cy="5498151"/>
        </p:xfrm>
        <a:graphic>
          <a:graphicData uri="http://schemas.openxmlformats.org/drawingml/2006/table">
            <a:tbl>
              <a:tblPr/>
              <a:tblGrid>
                <a:gridCol w="1757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7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7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7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573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93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CH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Class I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Class II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Class III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Class IV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3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Blood Loss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&lt;750ml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750-1500ml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1500-2000ml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&gt;2000ml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3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% Blood Vol.	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&lt;15%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15-30%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30-40%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&gt;40%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3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Pulse 	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&lt;100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&gt;100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&gt;120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&gt;140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3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BP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normal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normal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decreased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decreased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3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Pulse Pres.             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normal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decreased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decreased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decreased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4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Respiratory Rate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14-20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20-30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30-40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&gt;35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3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Urine output                 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&gt;30cc/hr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30-40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5-15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negligible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3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CNS                       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normal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anxious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confused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lethargic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3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Fluid Choice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crystalloid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crystalloid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crystalloid and blood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arrow" pitchFamily="34" charset="0"/>
                          <a:cs typeface="Arial" charset="0"/>
                        </a:rPr>
                        <a:t>crystalloid and blood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5" name="Rectangle 7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r>
              <a:rPr lang="en-US" sz="3600" b="1" dirty="0">
                <a:solidFill>
                  <a:srgbClr val="92D050"/>
                </a:solidFill>
                <a:latin typeface="Bell Gothic Std Light" pitchFamily="34" charset="0"/>
              </a:rPr>
              <a:t>Classification of </a:t>
            </a:r>
            <a:r>
              <a:rPr lang="en-US" sz="3600" b="1" dirty="0" err="1">
                <a:solidFill>
                  <a:srgbClr val="92D050"/>
                </a:solidFill>
                <a:latin typeface="Bell Gothic Std Light" pitchFamily="34" charset="0"/>
              </a:rPr>
              <a:t>Hypovolumic</a:t>
            </a:r>
            <a:r>
              <a:rPr lang="en-US" sz="3600" b="1" dirty="0">
                <a:solidFill>
                  <a:srgbClr val="92D050"/>
                </a:solidFill>
                <a:latin typeface="Bell Gothic Std Light" pitchFamily="34" charset="0"/>
              </a:rPr>
              <a:t> Shock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General Guidelines for resuscitation:</a:t>
            </a:r>
          </a:p>
        </p:txBody>
      </p:sp>
      <p:sp>
        <p:nvSpPr>
          <p:cNvPr id="5" name="Rectangle 4"/>
          <p:cNvSpPr/>
          <p:nvPr/>
        </p:nvSpPr>
        <p:spPr>
          <a:xfrm>
            <a:off x="251520" y="1844824"/>
            <a:ext cx="8208912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en-US" sz="2000" dirty="0">
                <a:latin typeface="Candara" pitchFamily="34" charset="0"/>
              </a:rPr>
              <a:t>Establish patent  </a:t>
            </a:r>
            <a:r>
              <a:rPr lang="en-US" sz="2000" b="1" dirty="0">
                <a:solidFill>
                  <a:srgbClr val="FFFF00"/>
                </a:solidFill>
                <a:latin typeface="Candara" pitchFamily="34" charset="0"/>
              </a:rPr>
              <a:t>airway</a:t>
            </a:r>
            <a:r>
              <a:rPr lang="en-US" sz="2000" dirty="0">
                <a:latin typeface="Candara" pitchFamily="34" charset="0"/>
              </a:rPr>
              <a:t>. </a:t>
            </a:r>
          </a:p>
          <a:p>
            <a:pPr>
              <a:buFont typeface="Arial" pitchFamily="34" charset="0"/>
              <a:buChar char="•"/>
            </a:pPr>
            <a:endParaRPr lang="en-US" sz="2000" dirty="0">
              <a:latin typeface="Candara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>
                <a:latin typeface="Candara" pitchFamily="34" charset="0"/>
              </a:rPr>
              <a:t> Ensure adequate  </a:t>
            </a:r>
            <a:r>
              <a:rPr lang="en-US" sz="2000" b="1" dirty="0">
                <a:solidFill>
                  <a:srgbClr val="FFFF00"/>
                </a:solidFill>
                <a:latin typeface="Candara" pitchFamily="34" charset="0"/>
              </a:rPr>
              <a:t>ventilation</a:t>
            </a:r>
            <a:r>
              <a:rPr lang="en-US" sz="2000" dirty="0">
                <a:latin typeface="Candara" pitchFamily="34" charset="0"/>
              </a:rPr>
              <a:t>  and  </a:t>
            </a:r>
            <a:r>
              <a:rPr lang="en-US" sz="2000" b="1" dirty="0">
                <a:solidFill>
                  <a:srgbClr val="FFFF00"/>
                </a:solidFill>
                <a:latin typeface="Candara" pitchFamily="34" charset="0"/>
              </a:rPr>
              <a:t>oxygenation</a:t>
            </a:r>
            <a:r>
              <a:rPr lang="en-US" sz="2000" dirty="0">
                <a:latin typeface="Candara" pitchFamily="34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endParaRPr lang="en-US" sz="2000" dirty="0">
              <a:latin typeface="Candara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>
                <a:latin typeface="Candara" pitchFamily="34" charset="0"/>
              </a:rPr>
              <a:t> Secure </a:t>
            </a:r>
            <a:r>
              <a:rPr lang="en-US" sz="2000" b="1" dirty="0">
                <a:solidFill>
                  <a:srgbClr val="FFFF00"/>
                </a:solidFill>
                <a:latin typeface="Candara" pitchFamily="34" charset="0"/>
              </a:rPr>
              <a:t>venous access  </a:t>
            </a:r>
            <a:r>
              <a:rPr lang="en-US" sz="2000" dirty="0">
                <a:latin typeface="Candara" pitchFamily="34" charset="0"/>
              </a:rPr>
              <a:t>– large  bore  </a:t>
            </a:r>
            <a:r>
              <a:rPr lang="en-US" sz="2000" dirty="0" err="1">
                <a:latin typeface="Candara" pitchFamily="34" charset="0"/>
              </a:rPr>
              <a:t>cannula</a:t>
            </a:r>
            <a:r>
              <a:rPr lang="en-US" sz="2000" dirty="0">
                <a:latin typeface="Candara" pitchFamily="34" charset="0"/>
              </a:rPr>
              <a:t>  x 2.</a:t>
            </a:r>
          </a:p>
          <a:p>
            <a:pPr>
              <a:buFont typeface="Arial" pitchFamily="34" charset="0"/>
              <a:buChar char="•"/>
            </a:pPr>
            <a:endParaRPr lang="en-US" sz="2000" dirty="0">
              <a:latin typeface="Candara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>
                <a:latin typeface="Candara" pitchFamily="34" charset="0"/>
              </a:rPr>
              <a:t> Control  any external  bleeding  by applying  </a:t>
            </a:r>
            <a:r>
              <a:rPr lang="en-US" sz="2000" b="1" dirty="0">
                <a:solidFill>
                  <a:srgbClr val="FFFF00"/>
                </a:solidFill>
                <a:latin typeface="Candara" pitchFamily="34" charset="0"/>
              </a:rPr>
              <a:t>direct  pressure</a:t>
            </a:r>
            <a:r>
              <a:rPr lang="en-US" sz="2000" dirty="0">
                <a:latin typeface="Candara" pitchFamily="34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endParaRPr lang="en-US" sz="2000" dirty="0">
              <a:latin typeface="Candara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>
                <a:latin typeface="Candara" pitchFamily="34" charset="0"/>
              </a:rPr>
              <a:t> Early </a:t>
            </a:r>
            <a:r>
              <a:rPr lang="en-US" sz="2000" b="1" dirty="0">
                <a:solidFill>
                  <a:srgbClr val="FFFF00"/>
                </a:solidFill>
                <a:latin typeface="Candara" pitchFamily="34" charset="0"/>
              </a:rPr>
              <a:t>use of  blood</a:t>
            </a:r>
            <a:r>
              <a:rPr lang="en-US" sz="2000" dirty="0">
                <a:latin typeface="Candara" pitchFamily="34" charset="0"/>
              </a:rPr>
              <a:t>,  if  available,  remains  the  optimal  resuscitation  fluid </a:t>
            </a:r>
          </a:p>
          <a:p>
            <a:r>
              <a:rPr lang="en-US" sz="2000" dirty="0">
                <a:latin typeface="Candara" pitchFamily="34" charset="0"/>
              </a:rPr>
              <a:t>   for  the  </a:t>
            </a:r>
            <a:r>
              <a:rPr lang="en-US" sz="2000" dirty="0" err="1">
                <a:latin typeface="Candara" pitchFamily="34" charset="0"/>
              </a:rPr>
              <a:t>hypovolemic</a:t>
            </a:r>
            <a:r>
              <a:rPr lang="en-US" sz="2000" dirty="0">
                <a:latin typeface="Candara" pitchFamily="34" charset="0"/>
              </a:rPr>
              <a:t>  patient. </a:t>
            </a:r>
          </a:p>
          <a:p>
            <a:pPr>
              <a:buFont typeface="Arial" pitchFamily="34" charset="0"/>
              <a:buChar char="•"/>
            </a:pPr>
            <a:endParaRPr lang="en-US" sz="2000" dirty="0">
              <a:latin typeface="Candara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>
                <a:latin typeface="Candara" pitchFamily="34" charset="0"/>
              </a:rPr>
              <a:t>  Where  blood  is  </a:t>
            </a:r>
            <a:r>
              <a:rPr lang="en-US" sz="2000" dirty="0">
                <a:solidFill>
                  <a:srgbClr val="FFFF00"/>
                </a:solidFill>
                <a:latin typeface="Candara" pitchFamily="34" charset="0"/>
              </a:rPr>
              <a:t>not</a:t>
            </a:r>
            <a:r>
              <a:rPr lang="en-US" sz="2000" dirty="0">
                <a:latin typeface="Candara" pitchFamily="34" charset="0"/>
              </a:rPr>
              <a:t>  available  or  delayed,  Compound  </a:t>
            </a:r>
            <a:r>
              <a:rPr lang="en-US" sz="2000" b="1" dirty="0">
                <a:solidFill>
                  <a:srgbClr val="FFFF00"/>
                </a:solidFill>
                <a:latin typeface="Candara" pitchFamily="34" charset="0"/>
              </a:rPr>
              <a:t>Sodium  Lactate </a:t>
            </a:r>
          </a:p>
          <a:p>
            <a:r>
              <a:rPr lang="en-US" sz="2000" b="1" dirty="0">
                <a:solidFill>
                  <a:srgbClr val="FFFF00"/>
                </a:solidFill>
                <a:latin typeface="Candara" pitchFamily="34" charset="0"/>
              </a:rPr>
              <a:t>   (</a:t>
            </a:r>
            <a:r>
              <a:rPr lang="en-US" sz="2000" b="1" dirty="0" err="1">
                <a:solidFill>
                  <a:srgbClr val="FFFF00"/>
                </a:solidFill>
                <a:latin typeface="Candara" pitchFamily="34" charset="0"/>
              </a:rPr>
              <a:t>Hartmanns</a:t>
            </a:r>
            <a:r>
              <a:rPr lang="en-US" sz="2000" b="1" dirty="0">
                <a:solidFill>
                  <a:srgbClr val="FFFF00"/>
                </a:solidFill>
                <a:latin typeface="Candara" pitchFamily="34" charset="0"/>
              </a:rPr>
              <a:t>)</a:t>
            </a:r>
            <a:r>
              <a:rPr lang="en-US" sz="2000" dirty="0">
                <a:latin typeface="Candara" pitchFamily="34" charset="0"/>
              </a:rPr>
              <a:t>  is the  preferred  alternative .</a:t>
            </a:r>
          </a:p>
          <a:p>
            <a:pPr>
              <a:buFont typeface="Arial" pitchFamily="34" charset="0"/>
              <a:buChar char="•"/>
            </a:pPr>
            <a:endParaRPr lang="en-US" sz="2000" dirty="0">
              <a:latin typeface="Candara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>
                <a:latin typeface="Candara" pitchFamily="34" charset="0"/>
              </a:rPr>
              <a:t>  </a:t>
            </a:r>
            <a:r>
              <a:rPr lang="en-US" sz="2000" b="1" dirty="0">
                <a:solidFill>
                  <a:srgbClr val="FFFF00"/>
                </a:solidFill>
                <a:latin typeface="Candara" pitchFamily="34" charset="0"/>
              </a:rPr>
              <a:t>0.9% Normal  Saline</a:t>
            </a:r>
            <a:r>
              <a:rPr lang="en-US" sz="2000" dirty="0">
                <a:latin typeface="Candara" pitchFamily="34" charset="0"/>
              </a:rPr>
              <a:t> is also an acceptable  alternative.</a:t>
            </a:r>
          </a:p>
        </p:txBody>
      </p:sp>
      <p:pic>
        <p:nvPicPr>
          <p:cNvPr id="6" name="Picture 2" descr="http://4.bp.blogspot.com/_0e2tmUyBUrQ/S2_C-6ZbHgI/AAAAAAAAAH4/yUlUqFLIJ7o/s400/cats.jpg"/>
          <p:cNvPicPr>
            <a:picLocks noGrp="1" noChangeAspect="1" noChangeArrowheads="1"/>
          </p:cNvPicPr>
          <p:nvPr>
            <p:ph type="tbl" idx="1"/>
          </p:nvPr>
        </p:nvPicPr>
        <p:blipFill>
          <a:blip r:embed="rId3" cstate="print"/>
          <a:srcRect r="59036"/>
          <a:stretch>
            <a:fillRect/>
          </a:stretch>
        </p:blipFill>
        <p:spPr bwMode="auto">
          <a:xfrm>
            <a:off x="5724128" y="1484784"/>
            <a:ext cx="2376264" cy="1944216"/>
          </a:xfrm>
          <a:prstGeom prst="rect">
            <a:avLst/>
          </a:prstGeom>
          <a:noFill/>
        </p:spPr>
      </p:pic>
      <p:pic>
        <p:nvPicPr>
          <p:cNvPr id="7" name="Picture 2" descr="http://4.bp.blogspot.com/_0e2tmUyBUrQ/S2_C-6ZbHgI/AAAAAAAAAH4/yUlUqFLIJ7o/s400/cats.jpg"/>
          <p:cNvPicPr>
            <a:picLocks noChangeAspect="1" noChangeArrowheads="1"/>
          </p:cNvPicPr>
          <p:nvPr/>
        </p:nvPicPr>
        <p:blipFill>
          <a:blip r:embed="rId3" cstate="print"/>
          <a:srcRect l="82563"/>
          <a:stretch>
            <a:fillRect/>
          </a:stretch>
        </p:blipFill>
        <p:spPr bwMode="auto">
          <a:xfrm>
            <a:off x="8100392" y="1484784"/>
            <a:ext cx="1043608" cy="1944216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295232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000" b="1" dirty="0">
                <a:solidFill>
                  <a:srgbClr val="FFFF00"/>
                </a:solidFill>
                <a:latin typeface="Candara" pitchFamily="34" charset="0"/>
              </a:rPr>
              <a:t>Colloid</a:t>
            </a:r>
            <a:r>
              <a:rPr lang="en-US" sz="2000" dirty="0">
                <a:solidFill>
                  <a:srgbClr val="FFFF00"/>
                </a:solidFill>
                <a:latin typeface="Candara" pitchFamily="34" charset="0"/>
              </a:rPr>
              <a:t> </a:t>
            </a:r>
            <a:r>
              <a:rPr lang="en-US" sz="2000" dirty="0">
                <a:latin typeface="Candara" pitchFamily="34" charset="0"/>
              </a:rPr>
              <a:t>: a substance microscopically evenly dispersed throughout another,</a:t>
            </a:r>
            <a:r>
              <a:rPr lang="en-GB" sz="2000" dirty="0">
                <a:latin typeface="Candara" pitchFamily="34" charset="0"/>
              </a:rPr>
              <a:t> unable to cross a semi-permeable membrane.</a:t>
            </a:r>
            <a:endParaRPr lang="en-US" sz="2000" dirty="0">
              <a:latin typeface="Candara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000" b="1" dirty="0">
                <a:solidFill>
                  <a:srgbClr val="FFFF00"/>
                </a:solidFill>
                <a:latin typeface="Candara" pitchFamily="34" charset="0"/>
              </a:rPr>
              <a:t>Crystalloid</a:t>
            </a:r>
            <a:r>
              <a:rPr lang="en-US" sz="2000" dirty="0">
                <a:latin typeface="Candara" pitchFamily="34" charset="0"/>
              </a:rPr>
              <a:t> : A substance that in solution can pass through a semi permeable membrane e.g. sugars and salts completely dissolved in water.</a:t>
            </a:r>
          </a:p>
          <a:p>
            <a:pPr marL="514350" indent="-514350">
              <a:buNone/>
            </a:pPr>
            <a:endParaRPr lang="en-US" sz="2000" dirty="0">
              <a:latin typeface="Arial Narrow" pitchFamily="34" charset="0"/>
            </a:endParaRPr>
          </a:p>
          <a:p>
            <a:pPr marL="514350" indent="-514350">
              <a:buNone/>
            </a:pPr>
            <a:r>
              <a:rPr lang="en-US" sz="2000" dirty="0">
                <a:latin typeface="Arial Narrow" pitchFamily="34" charset="0"/>
              </a:rPr>
              <a:t>Table: General Differences between </a:t>
            </a:r>
            <a:r>
              <a:rPr lang="en-US" sz="2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Colloids</a:t>
            </a:r>
            <a:r>
              <a:rPr lang="en-US" sz="2000" dirty="0">
                <a:latin typeface="Arial Narrow" pitchFamily="34" charset="0"/>
              </a:rPr>
              <a:t> and </a:t>
            </a:r>
            <a:r>
              <a:rPr lang="en-US" sz="2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Crystalloids</a:t>
            </a:r>
            <a:r>
              <a:rPr lang="en-US" sz="2000" dirty="0">
                <a:latin typeface="Arial Narrow" pitchFamily="34" charset="0"/>
              </a:rPr>
              <a:t>: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908720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Types of Fluids used for </a:t>
            </a:r>
            <a:r>
              <a:rPr lang="en-US" dirty="0" err="1">
                <a:solidFill>
                  <a:srgbClr val="FFFF00"/>
                </a:solidFill>
              </a:rPr>
              <a:t>Resuscitaion</a:t>
            </a:r>
            <a:r>
              <a:rPr lang="en-US" dirty="0">
                <a:solidFill>
                  <a:srgbClr val="FFFF00"/>
                </a:solidFill>
              </a:rPr>
              <a:t> 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39552" y="3941048"/>
          <a:ext cx="8136904" cy="280032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4644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24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 Narrow" pitchFamily="34" charset="0"/>
                        </a:rPr>
                        <a:t>Colloids</a:t>
                      </a: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 Narrow" pitchFamily="34" charset="0"/>
                        </a:rPr>
                        <a:t>Crystalloids</a:t>
                      </a:r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en-US" b="0" i="0" kern="1200" dirty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Faster plasma expansion.</a:t>
                      </a:r>
                      <a:endParaRPr lang="en-US" dirty="0"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>
                          <a:latin typeface="Arial Narrow" pitchFamily="34" charset="0"/>
                        </a:rPr>
                        <a:t> Lesser.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en-US" b="0" i="0" kern="1200" dirty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Less administered volume</a:t>
                      </a:r>
                      <a:r>
                        <a:rPr kumimoji="0" lang="en-US" b="0" i="0" kern="1200" baseline="0" dirty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(Thicker   and </a:t>
                      </a:r>
                      <a:r>
                        <a:rPr kumimoji="0" lang="en-US" b="0" i="0" kern="1200" dirty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larger molecular size</a:t>
                      </a:r>
                      <a:r>
                        <a:rPr kumimoji="0" lang="en-US" b="0" i="0" kern="1200" baseline="0" dirty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).</a:t>
                      </a:r>
                      <a:endParaRPr lang="en-US" dirty="0"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en-US" b="0" i="0" kern="1200" dirty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Crystalloids requires 3-4x  the volume of  colloids</a:t>
                      </a:r>
                      <a:endParaRPr lang="en-US" dirty="0"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kumimoji="0" lang="en-US" b="0" i="0" kern="1200" dirty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Less pulmonary</a:t>
                      </a:r>
                      <a:r>
                        <a:rPr kumimoji="0" lang="en-US" b="0" i="0" kern="1200" baseline="0" dirty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b="0" i="0" kern="1200" dirty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edema, and other organ.</a:t>
                      </a:r>
                      <a:endParaRPr lang="en-US" dirty="0"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>
                          <a:latin typeface="Arial Narrow" pitchFamily="34" charset="0"/>
                        </a:rPr>
                        <a:t> More. 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>
                          <a:latin typeface="Arial Narrow" pitchFamily="34" charset="0"/>
                        </a:rPr>
                        <a:t> Remain for a longer period in circulation.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>
                          <a:latin typeface="Arial Narrow" pitchFamily="34" charset="0"/>
                        </a:rPr>
                        <a:t> Less.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US" b="0" i="0" kern="1200" dirty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Potentiate</a:t>
                      </a:r>
                      <a:r>
                        <a:rPr kumimoji="0" lang="en-US" b="0" i="0" kern="1200" baseline="0" dirty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b="0" i="0" kern="1200" dirty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inflammatory response (anaphylaxis).</a:t>
                      </a:r>
                      <a:endParaRPr lang="en-US" dirty="0"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>
                          <a:latin typeface="Arial Narrow" pitchFamily="34" charset="0"/>
                        </a:rPr>
                        <a:t> Less.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23528" y="1772816"/>
          <a:ext cx="4248472" cy="31895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 Narrow" pitchFamily="34" charset="0"/>
                        </a:rPr>
                        <a:t>Electrolyte content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solidFill>
                            <a:schemeClr val="bg1"/>
                          </a:solidFill>
                          <a:latin typeface="Arial Narrow" pitchFamily="34" charset="0"/>
                        </a:rPr>
                        <a:t>NaCL</a:t>
                      </a:r>
                      <a:endParaRPr lang="en-US" b="1" dirty="0">
                        <a:solidFill>
                          <a:schemeClr val="bg1"/>
                        </a:solidFill>
                        <a:latin typeface="Arial Narrow" pitchFamily="34" charset="0"/>
                      </a:endParaRPr>
                    </a:p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  <a:latin typeface="Arial Narrow" pitchFamily="34" charset="0"/>
                        </a:rPr>
                        <a:t>0.9%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  <a:latin typeface="Arial Narrow" pitchFamily="34" charset="0"/>
                        </a:rPr>
                        <a:t>Ringer</a:t>
                      </a:r>
                    </a:p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  <a:latin typeface="Arial Narrow" pitchFamily="34" charset="0"/>
                        </a:rPr>
                        <a:t>Solution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  <a:latin typeface="Arial Narrow" pitchFamily="34" charset="0"/>
                        </a:rPr>
                        <a:t>Hartman’s solution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682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 Narrow" pitchFamily="34" charset="0"/>
                        </a:rPr>
                        <a:t>Na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 Narrow" pitchFamily="34" charset="0"/>
                        </a:rPr>
                        <a:t>154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 Narrow" pitchFamily="34" charset="0"/>
                        </a:rPr>
                        <a:t>147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 Narrow" pitchFamily="34" charset="0"/>
                        </a:rPr>
                        <a:t>131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8124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 Narrow" pitchFamily="34" charset="0"/>
                        </a:rPr>
                        <a:t>K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 Narrow" pitchFamily="34" charset="0"/>
                        </a:rPr>
                        <a:t>_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 Narrow" pitchFamily="34" charset="0"/>
                        </a:rPr>
                        <a:t>4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 Narrow" pitchFamily="34" charset="0"/>
                        </a:rPr>
                        <a:t>5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5202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 Narrow" pitchFamily="34" charset="0"/>
                        </a:rPr>
                        <a:t>Ca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 Narrow" pitchFamily="34" charset="0"/>
                        </a:rPr>
                        <a:t>_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 Narrow" pitchFamily="34" charset="0"/>
                        </a:rPr>
                        <a:t>2.25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 Narrow" pitchFamily="34" charset="0"/>
                        </a:rPr>
                        <a:t>2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7314"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latin typeface="Arial Narrow" pitchFamily="34" charset="0"/>
                        </a:rPr>
                        <a:t>Cl</a:t>
                      </a:r>
                      <a:endParaRPr lang="en-US" dirty="0"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 Narrow" pitchFamily="34" charset="0"/>
                        </a:rPr>
                        <a:t>154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 Narrow" pitchFamily="34" charset="0"/>
                        </a:rPr>
                        <a:t>155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 Narrow" pitchFamily="34" charset="0"/>
                        </a:rPr>
                        <a:t>112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323528" y="1052736"/>
            <a:ext cx="28803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Crystalloids</a:t>
            </a:r>
            <a:endParaRPr lang="en-US" sz="2800" b="1" dirty="0">
              <a:latin typeface="Arial Narrow" pitchFamily="34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716016" y="1772816"/>
          <a:ext cx="4248472" cy="452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23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8922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 Narrow" pitchFamily="34" charset="0"/>
                        </a:rPr>
                        <a:t>Synthetic</a:t>
                      </a:r>
                      <a:r>
                        <a:rPr lang="en-US" baseline="0" dirty="0">
                          <a:latin typeface="Arial Narrow" pitchFamily="34" charset="0"/>
                        </a:rPr>
                        <a:t> </a:t>
                      </a:r>
                      <a:endParaRPr lang="en-US" dirty="0"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Arial Narrow" pitchFamily="34" charset="0"/>
                        </a:rPr>
                        <a:t>Advantages</a:t>
                      </a:r>
                    </a:p>
                  </a:txBody>
                  <a:tcPr>
                    <a:solidFill>
                      <a:schemeClr val="bg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9220">
                <a:tc>
                  <a:txBody>
                    <a:bodyPr/>
                    <a:lstStyle/>
                    <a:p>
                      <a:pPr algn="ctr"/>
                      <a:r>
                        <a:rPr kumimoji="0" lang="en-US" b="1" i="0" kern="1200" dirty="0" err="1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Dextran</a:t>
                      </a:r>
                      <a:r>
                        <a:rPr kumimoji="0" lang="en-US" b="1" i="0" kern="1200" dirty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,</a:t>
                      </a:r>
                    </a:p>
                    <a:p>
                      <a:pPr algn="ctr"/>
                      <a:r>
                        <a:rPr kumimoji="0" lang="en-US" b="1" i="0" kern="1200" dirty="0" err="1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Haemaccel</a:t>
                      </a:r>
                      <a:r>
                        <a:rPr kumimoji="0" lang="en-US" b="1" i="0" kern="1200" dirty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,</a:t>
                      </a:r>
                    </a:p>
                    <a:p>
                      <a:pPr algn="ctr"/>
                      <a:r>
                        <a:rPr kumimoji="0" lang="en-US" b="1" i="0" kern="1200" dirty="0" err="1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gelofusine</a:t>
                      </a:r>
                      <a:endParaRPr lang="en-US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en-US" sz="1600" b="0" i="0" kern="1200" dirty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Provides </a:t>
                      </a:r>
                      <a:r>
                        <a:rPr kumimoji="0" lang="en-US" sz="1600" b="0" i="0" kern="1200" dirty="0" err="1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oncotic</a:t>
                      </a:r>
                      <a:r>
                        <a:rPr kumimoji="0" lang="en-US" sz="1600" b="0" i="0" kern="1200" dirty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pressure (tends to stay in the vascular space)</a:t>
                      </a:r>
                      <a:endParaRPr lang="en-US" sz="1600" dirty="0"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92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Natural</a:t>
                      </a:r>
                    </a:p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Advantages</a:t>
                      </a:r>
                    </a:p>
                    <a:p>
                      <a:endParaRPr lang="en-US" dirty="0"/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9220">
                <a:tc>
                  <a:txBody>
                    <a:bodyPr/>
                    <a:lstStyle/>
                    <a:p>
                      <a:pPr algn="ctr"/>
                      <a:r>
                        <a:rPr kumimoji="0" lang="en-US" b="1" i="0" kern="1200" dirty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RBCs</a:t>
                      </a:r>
                      <a:endParaRPr lang="en-US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600" b="0" i="0" kern="1200" dirty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Provide oxygen carrying capacity</a:t>
                      </a:r>
                      <a:endParaRPr lang="en-US" sz="1600" dirty="0"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922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Arial Narrow" pitchFamily="34" charset="0"/>
                        </a:rPr>
                        <a:t>FFP</a:t>
                      </a:r>
                    </a:p>
                  </a:txBody>
                  <a:tcPr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600" b="0" i="0" kern="1200" dirty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Provides </a:t>
                      </a:r>
                      <a:r>
                        <a:rPr kumimoji="0" lang="en-US" sz="1600" b="0" i="0" kern="1200" dirty="0" err="1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oncotic</a:t>
                      </a:r>
                      <a:r>
                        <a:rPr kumimoji="0" lang="en-US" sz="1600" b="0" i="0" kern="1200" dirty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b="0" i="0" kern="1200" dirty="0" err="1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pressure,clotting</a:t>
                      </a:r>
                      <a:r>
                        <a:rPr kumimoji="0" lang="en-US" sz="1600" b="0" i="0" kern="1200" dirty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factors and other essential proteins</a:t>
                      </a:r>
                      <a:endParaRPr lang="en-US" sz="1600" dirty="0"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9220">
                <a:tc>
                  <a:txBody>
                    <a:bodyPr/>
                    <a:lstStyle/>
                    <a:p>
                      <a:pPr algn="ctr"/>
                      <a:r>
                        <a:rPr kumimoji="0" lang="en-US" b="1" i="0" kern="1200" dirty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Albumin</a:t>
                      </a:r>
                      <a:endParaRPr lang="en-US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kern="1200" dirty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Provides </a:t>
                      </a:r>
                      <a:r>
                        <a:rPr kumimoji="0" lang="en-US" sz="1600" b="0" i="0" kern="1200" dirty="0" err="1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oncotic</a:t>
                      </a:r>
                      <a:r>
                        <a:rPr kumimoji="0" lang="en-US" sz="1600" b="0" i="0" kern="1200" dirty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pressure (tends to stay in the vascular space)</a:t>
                      </a:r>
                      <a:endParaRPr lang="en-US" sz="1600" dirty="0">
                        <a:latin typeface="Arial Narrow" pitchFamily="34" charset="0"/>
                      </a:endParaRPr>
                    </a:p>
                    <a:p>
                      <a:endParaRPr lang="en-US" dirty="0"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4788024" y="1124744"/>
            <a:ext cx="32403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Colloids</a:t>
            </a:r>
            <a:endParaRPr lang="en-US" sz="28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323528" y="5157192"/>
          <a:ext cx="424847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683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en-US" b="0" i="0" kern="1200" dirty="0">
                          <a:solidFill>
                            <a:schemeClr val="bg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D5W</a:t>
                      </a:r>
                      <a:endParaRPr lang="en-US" b="0" dirty="0">
                        <a:solidFill>
                          <a:schemeClr val="bg1"/>
                        </a:solidFill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b="0" i="0" kern="1200" dirty="0">
                          <a:solidFill>
                            <a:schemeClr val="bg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5% Dextrose in water</a:t>
                      </a:r>
                      <a:endParaRPr lang="en-US" dirty="0">
                        <a:solidFill>
                          <a:schemeClr val="bg1"/>
                        </a:solidFill>
                        <a:latin typeface="Arial Narrow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3528" y="1524000"/>
            <a:ext cx="8568952" cy="4572000"/>
          </a:xfrm>
        </p:spPr>
        <p:txBody>
          <a:bodyPr>
            <a:normAutofit fontScale="92500"/>
          </a:bodyPr>
          <a:lstStyle/>
          <a:p>
            <a:r>
              <a:rPr lang="en-US" sz="2400" dirty="0">
                <a:latin typeface="Candara" pitchFamily="34" charset="0"/>
              </a:rPr>
              <a:t>Total blood volume in a person based on </a:t>
            </a:r>
            <a:r>
              <a:rPr lang="en-US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gender</a:t>
            </a:r>
            <a:r>
              <a:rPr lang="en-US" sz="2400" dirty="0">
                <a:latin typeface="Candara" pitchFamily="34" charset="0"/>
              </a:rPr>
              <a:t>, </a:t>
            </a:r>
            <a:r>
              <a:rPr lang="en-US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height</a:t>
            </a:r>
            <a:r>
              <a:rPr lang="en-US" sz="2400" dirty="0">
                <a:latin typeface="Candara" pitchFamily="34" charset="0"/>
              </a:rPr>
              <a:t> and </a:t>
            </a:r>
            <a:r>
              <a:rPr lang="en-US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weight</a:t>
            </a:r>
            <a:r>
              <a:rPr lang="en-US" sz="2400" dirty="0">
                <a:latin typeface="Candara" pitchFamily="34" charset="0"/>
              </a:rPr>
              <a:t>. </a:t>
            </a:r>
          </a:p>
          <a:p>
            <a:r>
              <a:rPr lang="en-US" sz="2400" dirty="0">
                <a:latin typeface="Candara" pitchFamily="34" charset="0"/>
              </a:rPr>
              <a:t>Blood volume is typically about </a:t>
            </a:r>
            <a:r>
              <a:rPr 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8%</a:t>
            </a:r>
            <a:r>
              <a:rPr lang="en-US" sz="2400" dirty="0">
                <a:latin typeface="Candara" pitchFamily="34" charset="0"/>
              </a:rPr>
              <a:t> of body weight, An average sized adult has a blood volume of about </a:t>
            </a:r>
            <a:r>
              <a:rPr 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5</a:t>
            </a:r>
            <a:r>
              <a:rPr 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 </a:t>
            </a:r>
            <a:r>
              <a:rPr lang="en-US" sz="2400" dirty="0">
                <a:latin typeface="Candara" pitchFamily="34" charset="0"/>
              </a:rPr>
              <a:t>liters.</a:t>
            </a:r>
          </a:p>
          <a:p>
            <a:r>
              <a:rPr lang="en-US" sz="2400" dirty="0">
                <a:latin typeface="Candara" pitchFamily="34" charset="0"/>
              </a:rPr>
              <a:t>For  </a:t>
            </a:r>
            <a:r>
              <a:rPr lang="en-US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Class 1 and 2 of shock </a:t>
            </a:r>
            <a:r>
              <a:rPr lang="en-US" sz="2400" dirty="0">
                <a:latin typeface="Candara" pitchFamily="34" charset="0"/>
              </a:rPr>
              <a:t>the replacement can be successful by crystalloid or colloids otherwise the </a:t>
            </a:r>
            <a:r>
              <a:rPr lang="en-US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blood</a:t>
            </a:r>
            <a:r>
              <a:rPr lang="en-US" sz="2400" dirty="0">
                <a:latin typeface="Candara" pitchFamily="34" charset="0"/>
              </a:rPr>
              <a:t> should be transfused.</a:t>
            </a:r>
          </a:p>
          <a:p>
            <a:endParaRPr lang="en-US" sz="2400" dirty="0">
              <a:latin typeface="Candara" pitchFamily="34" charset="0"/>
            </a:endParaRPr>
          </a:p>
          <a:p>
            <a:r>
              <a:rPr lang="en-US" sz="2400" dirty="0">
                <a:latin typeface="Candara" pitchFamily="34" charset="0"/>
              </a:rPr>
              <a:t>Replacement of blood loss by </a:t>
            </a:r>
            <a:r>
              <a:rPr lang="en-US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crystalloids</a:t>
            </a:r>
            <a:r>
              <a:rPr lang="en-US" sz="2400" dirty="0">
                <a:latin typeface="Candara" pitchFamily="34" charset="0"/>
              </a:rPr>
              <a:t> is </a:t>
            </a:r>
            <a:r>
              <a:rPr 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3:1</a:t>
            </a:r>
          </a:p>
          <a:p>
            <a:r>
              <a:rPr 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 Roughly in:       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-</a:t>
            </a:r>
            <a:r>
              <a:rPr lang="en-US" sz="2400" b="1" u="sng" dirty="0">
                <a:latin typeface="Candara" pitchFamily="34" charset="0"/>
              </a:rPr>
              <a:t>Adults</a:t>
            </a:r>
            <a:r>
              <a:rPr lang="en-US" sz="2400" dirty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2</a:t>
            </a:r>
            <a:r>
              <a:rPr lang="en-US" sz="2400" dirty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US" sz="2400" dirty="0">
                <a:latin typeface="Candara" pitchFamily="34" charset="0"/>
              </a:rPr>
              <a:t>liters.</a:t>
            </a:r>
            <a:br>
              <a:rPr lang="en-US" sz="2400" dirty="0">
                <a:latin typeface="Candara" pitchFamily="34" charset="0"/>
              </a:rPr>
            </a:br>
            <a:r>
              <a:rPr lang="en-US" sz="2400" dirty="0">
                <a:latin typeface="Candara" pitchFamily="34" charset="0"/>
              </a:rPr>
              <a:t>                               </a:t>
            </a:r>
            <a:r>
              <a:rPr lang="en-US" sz="2400" b="1" dirty="0">
                <a:latin typeface="Candara" pitchFamily="34" charset="0"/>
              </a:rPr>
              <a:t>-</a:t>
            </a:r>
            <a:r>
              <a:rPr lang="en-US" sz="2400" b="1" u="sng" dirty="0">
                <a:latin typeface="Candara" pitchFamily="34" charset="0"/>
              </a:rPr>
              <a:t>Children</a:t>
            </a:r>
            <a:r>
              <a:rPr lang="en-US" sz="2400" dirty="0">
                <a:latin typeface="Candara" pitchFamily="34" charset="0"/>
              </a:rPr>
              <a:t> </a:t>
            </a:r>
            <a:r>
              <a:rPr 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20cc/kg</a:t>
            </a:r>
            <a:r>
              <a:rPr lang="en-US" sz="2400" dirty="0">
                <a:solidFill>
                  <a:srgbClr val="FFFF00"/>
                </a:solidFill>
                <a:latin typeface="Candara" pitchFamily="34" charset="0"/>
              </a:rPr>
              <a:t> or </a:t>
            </a:r>
            <a:r>
              <a:rPr 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4:2:1/</a:t>
            </a:r>
            <a:r>
              <a:rPr lang="en-US" sz="24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hr</a:t>
            </a:r>
            <a:r>
              <a:rPr lang="en-US" sz="2400" dirty="0">
                <a:solidFill>
                  <a:srgbClr val="FFFF00"/>
                </a:solidFill>
                <a:latin typeface="Candara" pitchFamily="34" charset="0"/>
              </a:rPr>
              <a:t> </a:t>
            </a:r>
            <a:r>
              <a:rPr lang="en-US" sz="2400" dirty="0">
                <a:latin typeface="Candara" pitchFamily="34" charset="0"/>
              </a:rPr>
              <a:t>and repeat if needed.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  <a:p>
            <a:endParaRPr lang="en-US" sz="2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  <a:p>
            <a:r>
              <a:rPr lang="en-GB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Colloid</a:t>
            </a:r>
            <a:r>
              <a:rPr lang="en-GB" sz="2400" b="1" dirty="0">
                <a:solidFill>
                  <a:srgbClr val="FFFF00"/>
                </a:solidFill>
                <a:latin typeface="Candara" pitchFamily="34" charset="0"/>
              </a:rPr>
              <a:t>s </a:t>
            </a:r>
            <a:r>
              <a:rPr lang="en-US" sz="2400" dirty="0">
                <a:latin typeface="Candara" pitchFamily="34" charset="0"/>
              </a:rPr>
              <a:t>can be used to replace blood loss on a </a:t>
            </a:r>
            <a:r>
              <a:rPr 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1: 1 </a:t>
            </a:r>
            <a:r>
              <a:rPr lang="en-US" sz="2400" dirty="0">
                <a:latin typeface="Candara" pitchFamily="34" charset="0"/>
              </a:rPr>
              <a:t>volume basis.</a:t>
            </a:r>
            <a:endParaRPr lang="en-US" sz="2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04664"/>
            <a:ext cx="8363272" cy="966936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Formula and Notes for Volume replacement: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2996952"/>
            <a:ext cx="8229600" cy="1760984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Schawrtz</a:t>
            </a:r>
            <a:r>
              <a:rPr lang="en-US" dirty="0">
                <a:latin typeface="Candara" pitchFamily="34" charset="0"/>
              </a:rPr>
              <a:t> principle of surgery 9</a:t>
            </a:r>
            <a:r>
              <a:rPr lang="en-US" baseline="30000" dirty="0">
                <a:latin typeface="Candara" pitchFamily="34" charset="0"/>
              </a:rPr>
              <a:t>th</a:t>
            </a:r>
            <a:r>
              <a:rPr lang="en-US" dirty="0">
                <a:latin typeface="Candara" pitchFamily="34" charset="0"/>
              </a:rPr>
              <a:t> Ed.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Baily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 and Love</a:t>
            </a:r>
            <a:r>
              <a:rPr lang="en-US" dirty="0">
                <a:latin typeface="Candara" pitchFamily="34" charset="0"/>
              </a:rPr>
              <a:t> 25</a:t>
            </a:r>
            <a:r>
              <a:rPr lang="en-US" baseline="30000" dirty="0">
                <a:latin typeface="Candara" pitchFamily="34" charset="0"/>
              </a:rPr>
              <a:t>th</a:t>
            </a:r>
            <a:r>
              <a:rPr lang="en-US" dirty="0">
                <a:latin typeface="Candara" pitchFamily="34" charset="0"/>
              </a:rPr>
              <a:t> Ed.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913656"/>
            <a:ext cx="8229600" cy="1219200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References:</a:t>
            </a:r>
          </a:p>
        </p:txBody>
      </p:sp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bayad</Template>
  <TotalTime>436</TotalTime>
  <Words>507</Words>
  <Application>Microsoft Office PowerPoint</Application>
  <PresentationFormat>On-screen Show (4:3)</PresentationFormat>
  <Paragraphs>153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Anime Ace</vt:lpstr>
      <vt:lpstr>Arial</vt:lpstr>
      <vt:lpstr>Arial Narrow</vt:lpstr>
      <vt:lpstr>Bell Gothic Std Light</vt:lpstr>
      <vt:lpstr>Calibri</vt:lpstr>
      <vt:lpstr>Candara</vt:lpstr>
      <vt:lpstr>Constantia</vt:lpstr>
      <vt:lpstr>Wingdings 2</vt:lpstr>
      <vt:lpstr>Paper</vt:lpstr>
      <vt:lpstr>PowerPoint Presentation</vt:lpstr>
      <vt:lpstr>Shock Is inadequate tissue perfusion of the body’s cells with oxygenated blood. (skin, kidneys and  CNS).  Hypovolaemic shock Is caused by a reduced circulating volume, and it may be due to hemorrhagic or non-hemorrhagic like poor ﬂuid intake (dehydration) and excessive ﬂuid loss because of vomiting, diarrhoea, urinary loss (e.g. diabetes), evaporation. </vt:lpstr>
      <vt:lpstr>How do you know when a trauma patient is  in  hypovolaemic  shock?</vt:lpstr>
      <vt:lpstr>Classification of Hypovolumic Shock</vt:lpstr>
      <vt:lpstr>General Guidelines for resuscitation:</vt:lpstr>
      <vt:lpstr>Types of Fluids used for Resuscitaion </vt:lpstr>
      <vt:lpstr>PowerPoint Presentation</vt:lpstr>
      <vt:lpstr>Formula and Notes for Volume replacement:</vt:lpstr>
      <vt:lpstr>References: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Resuscitation of Hypovolumic Shock</dc:title>
  <dc:creator>Dr.Nina</dc:creator>
  <cp:lastModifiedBy>bayad Jaza</cp:lastModifiedBy>
  <cp:revision>99</cp:revision>
  <dcterms:created xsi:type="dcterms:W3CDTF">2013-01-22T07:17:31Z</dcterms:created>
  <dcterms:modified xsi:type="dcterms:W3CDTF">2018-12-17T18:31:41Z</dcterms:modified>
</cp:coreProperties>
</file>