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1128"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EB4942-7342-4CA5-82FC-64CE2A010245}" type="datetimeFigureOut">
              <a:rPr lang="en-US" smtClean="0"/>
              <a:t>2/25/2022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E8AA83-0F03-4039-AFBD-1400019ABCBD}" type="slidenum">
              <a:rPr lang="en-US" smtClean="0"/>
              <a:t>‹#›</a:t>
            </a:fld>
            <a:endParaRPr lang="en-US"/>
          </a:p>
        </p:txBody>
      </p:sp>
    </p:spTree>
    <p:extLst>
      <p:ext uri="{BB962C8B-B14F-4D97-AF65-F5344CB8AC3E}">
        <p14:creationId xmlns:p14="http://schemas.microsoft.com/office/powerpoint/2010/main" val="2260126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6E8AA83-0F03-4039-AFBD-1400019ABCBD}" type="slidenum">
              <a:rPr lang="en-US" smtClean="0"/>
              <a:t>4</a:t>
            </a:fld>
            <a:endParaRPr lang="en-US"/>
          </a:p>
        </p:txBody>
      </p:sp>
    </p:spTree>
    <p:extLst>
      <p:ext uri="{BB962C8B-B14F-4D97-AF65-F5344CB8AC3E}">
        <p14:creationId xmlns:p14="http://schemas.microsoft.com/office/powerpoint/2010/main" val="54427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202124"/>
                </a:solidFill>
                <a:effectLst/>
                <a:latin typeface="arial" panose="020B0604020202020204" pitchFamily="34" charset="0"/>
              </a:rPr>
              <a:t>Spirometry is </a:t>
            </a:r>
            <a:r>
              <a:rPr lang="en-US" b="1" i="0" dirty="0">
                <a:solidFill>
                  <a:srgbClr val="202124"/>
                </a:solidFill>
                <a:effectLst/>
                <a:latin typeface="arial" panose="020B0604020202020204" pitchFamily="34" charset="0"/>
              </a:rPr>
              <a:t>the most common type of pulmonary function or breathing test</a:t>
            </a:r>
            <a:r>
              <a:rPr lang="en-US" b="0" i="0" dirty="0">
                <a:solidFill>
                  <a:srgbClr val="202124"/>
                </a:solidFill>
                <a:effectLst/>
                <a:latin typeface="arial" panose="020B0604020202020204" pitchFamily="34" charset="0"/>
              </a:rPr>
              <a:t>. This test measures how much air you can breathe in and out of your lungs, as well as how easily and fast you can the blow the air out of your lungs.</a:t>
            </a:r>
            <a:endParaRPr lang="en-US" dirty="0"/>
          </a:p>
        </p:txBody>
      </p:sp>
      <p:sp>
        <p:nvSpPr>
          <p:cNvPr id="4" name="Slide Number Placeholder 3"/>
          <p:cNvSpPr>
            <a:spLocks noGrp="1"/>
          </p:cNvSpPr>
          <p:nvPr>
            <p:ph type="sldNum" sz="quarter" idx="5"/>
          </p:nvPr>
        </p:nvSpPr>
        <p:spPr/>
        <p:txBody>
          <a:bodyPr/>
          <a:lstStyle/>
          <a:p>
            <a:fld id="{B6E8AA83-0F03-4039-AFBD-1400019ABCBD}" type="slidenum">
              <a:rPr lang="en-US" smtClean="0"/>
              <a:t>5</a:t>
            </a:fld>
            <a:endParaRPr lang="en-US"/>
          </a:p>
        </p:txBody>
      </p:sp>
    </p:spTree>
    <p:extLst>
      <p:ext uri="{BB962C8B-B14F-4D97-AF65-F5344CB8AC3E}">
        <p14:creationId xmlns:p14="http://schemas.microsoft.com/office/powerpoint/2010/main" val="33458606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E27F2-DDEE-43B0-823F-09718E98B61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C802173-7FB1-48A1-94BD-785F4557624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20D1572-017B-4D50-B1AC-3EF201BD41A0}"/>
              </a:ext>
            </a:extLst>
          </p:cNvPr>
          <p:cNvSpPr>
            <a:spLocks noGrp="1"/>
          </p:cNvSpPr>
          <p:nvPr>
            <p:ph type="dt" sz="half" idx="10"/>
          </p:nvPr>
        </p:nvSpPr>
        <p:spPr/>
        <p:txBody>
          <a:bodyPr/>
          <a:lstStyle/>
          <a:p>
            <a:fld id="{60183194-69A2-459A-8C6E-88F039BF8117}" type="datetimeFigureOut">
              <a:rPr lang="en-US" smtClean="0"/>
              <a:t>2/25/2022</a:t>
            </a:fld>
            <a:endParaRPr lang="en-US"/>
          </a:p>
        </p:txBody>
      </p:sp>
      <p:sp>
        <p:nvSpPr>
          <p:cNvPr id="5" name="Footer Placeholder 4">
            <a:extLst>
              <a:ext uri="{FF2B5EF4-FFF2-40B4-BE49-F238E27FC236}">
                <a16:creationId xmlns:a16="http://schemas.microsoft.com/office/drawing/2014/main" id="{F52A863D-54B7-4FF7-A459-4818789C42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F3B456-F362-46B2-A78D-DD025FE054AA}"/>
              </a:ext>
            </a:extLst>
          </p:cNvPr>
          <p:cNvSpPr>
            <a:spLocks noGrp="1"/>
          </p:cNvSpPr>
          <p:nvPr>
            <p:ph type="sldNum" sz="quarter" idx="12"/>
          </p:nvPr>
        </p:nvSpPr>
        <p:spPr/>
        <p:txBody>
          <a:bodyPr/>
          <a:lstStyle/>
          <a:p>
            <a:fld id="{57ADD079-5A08-4636-AD64-63289E4E074C}" type="slidenum">
              <a:rPr lang="en-US" smtClean="0"/>
              <a:t>‹#›</a:t>
            </a:fld>
            <a:endParaRPr lang="en-US"/>
          </a:p>
        </p:txBody>
      </p:sp>
    </p:spTree>
    <p:extLst>
      <p:ext uri="{BB962C8B-B14F-4D97-AF65-F5344CB8AC3E}">
        <p14:creationId xmlns:p14="http://schemas.microsoft.com/office/powerpoint/2010/main" val="262582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C7D10-1B18-40BC-863B-8001395FF50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40129D-2985-4A16-9368-68AE597458A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A2B6B0-025C-4A80-A71B-1D1A7CD9D483}"/>
              </a:ext>
            </a:extLst>
          </p:cNvPr>
          <p:cNvSpPr>
            <a:spLocks noGrp="1"/>
          </p:cNvSpPr>
          <p:nvPr>
            <p:ph type="dt" sz="half" idx="10"/>
          </p:nvPr>
        </p:nvSpPr>
        <p:spPr/>
        <p:txBody>
          <a:bodyPr/>
          <a:lstStyle/>
          <a:p>
            <a:fld id="{60183194-69A2-459A-8C6E-88F039BF8117}" type="datetimeFigureOut">
              <a:rPr lang="en-US" smtClean="0"/>
              <a:t>2/25/2022</a:t>
            </a:fld>
            <a:endParaRPr lang="en-US"/>
          </a:p>
        </p:txBody>
      </p:sp>
      <p:sp>
        <p:nvSpPr>
          <p:cNvPr id="5" name="Footer Placeholder 4">
            <a:extLst>
              <a:ext uri="{FF2B5EF4-FFF2-40B4-BE49-F238E27FC236}">
                <a16:creationId xmlns:a16="http://schemas.microsoft.com/office/drawing/2014/main" id="{A3AD6581-B53F-42EB-AACA-5BA9AE2347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16763C-39F8-4768-AF4D-9B01B05E4C68}"/>
              </a:ext>
            </a:extLst>
          </p:cNvPr>
          <p:cNvSpPr>
            <a:spLocks noGrp="1"/>
          </p:cNvSpPr>
          <p:nvPr>
            <p:ph type="sldNum" sz="quarter" idx="12"/>
          </p:nvPr>
        </p:nvSpPr>
        <p:spPr/>
        <p:txBody>
          <a:bodyPr/>
          <a:lstStyle/>
          <a:p>
            <a:fld id="{57ADD079-5A08-4636-AD64-63289E4E074C}" type="slidenum">
              <a:rPr lang="en-US" smtClean="0"/>
              <a:t>‹#›</a:t>
            </a:fld>
            <a:endParaRPr lang="en-US"/>
          </a:p>
        </p:txBody>
      </p:sp>
    </p:spTree>
    <p:extLst>
      <p:ext uri="{BB962C8B-B14F-4D97-AF65-F5344CB8AC3E}">
        <p14:creationId xmlns:p14="http://schemas.microsoft.com/office/powerpoint/2010/main" val="1809455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12EF6B9-A8A2-46A0-9AF4-65EFC9844A5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D6776B5-9E79-45D8-B937-F2DB15BB4C0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3F171F-35B2-458E-9778-BC24701D3240}"/>
              </a:ext>
            </a:extLst>
          </p:cNvPr>
          <p:cNvSpPr>
            <a:spLocks noGrp="1"/>
          </p:cNvSpPr>
          <p:nvPr>
            <p:ph type="dt" sz="half" idx="10"/>
          </p:nvPr>
        </p:nvSpPr>
        <p:spPr/>
        <p:txBody>
          <a:bodyPr/>
          <a:lstStyle/>
          <a:p>
            <a:fld id="{60183194-69A2-459A-8C6E-88F039BF8117}" type="datetimeFigureOut">
              <a:rPr lang="en-US" smtClean="0"/>
              <a:t>2/25/2022</a:t>
            </a:fld>
            <a:endParaRPr lang="en-US"/>
          </a:p>
        </p:txBody>
      </p:sp>
      <p:sp>
        <p:nvSpPr>
          <p:cNvPr id="5" name="Footer Placeholder 4">
            <a:extLst>
              <a:ext uri="{FF2B5EF4-FFF2-40B4-BE49-F238E27FC236}">
                <a16:creationId xmlns:a16="http://schemas.microsoft.com/office/drawing/2014/main" id="{2A6C0B5A-58E3-4E3F-A132-D5FC5F7915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837FA8-3F07-4D34-A3F4-182F35ABF112}"/>
              </a:ext>
            </a:extLst>
          </p:cNvPr>
          <p:cNvSpPr>
            <a:spLocks noGrp="1"/>
          </p:cNvSpPr>
          <p:nvPr>
            <p:ph type="sldNum" sz="quarter" idx="12"/>
          </p:nvPr>
        </p:nvSpPr>
        <p:spPr/>
        <p:txBody>
          <a:bodyPr/>
          <a:lstStyle/>
          <a:p>
            <a:fld id="{57ADD079-5A08-4636-AD64-63289E4E074C}" type="slidenum">
              <a:rPr lang="en-US" smtClean="0"/>
              <a:t>‹#›</a:t>
            </a:fld>
            <a:endParaRPr lang="en-US"/>
          </a:p>
        </p:txBody>
      </p:sp>
    </p:spTree>
    <p:extLst>
      <p:ext uri="{BB962C8B-B14F-4D97-AF65-F5344CB8AC3E}">
        <p14:creationId xmlns:p14="http://schemas.microsoft.com/office/powerpoint/2010/main" val="1408834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1AD08-39FF-4B21-9559-426D42FD3C6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A5FFC08-A681-48E0-8D71-1555CFC4ACC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CFD43C-192E-4B9B-9CEA-979CE6D40CB3}"/>
              </a:ext>
            </a:extLst>
          </p:cNvPr>
          <p:cNvSpPr>
            <a:spLocks noGrp="1"/>
          </p:cNvSpPr>
          <p:nvPr>
            <p:ph type="dt" sz="half" idx="10"/>
          </p:nvPr>
        </p:nvSpPr>
        <p:spPr/>
        <p:txBody>
          <a:bodyPr/>
          <a:lstStyle/>
          <a:p>
            <a:fld id="{60183194-69A2-459A-8C6E-88F039BF8117}" type="datetimeFigureOut">
              <a:rPr lang="en-US" smtClean="0"/>
              <a:t>2/25/2022</a:t>
            </a:fld>
            <a:endParaRPr lang="en-US"/>
          </a:p>
        </p:txBody>
      </p:sp>
      <p:sp>
        <p:nvSpPr>
          <p:cNvPr id="5" name="Footer Placeholder 4">
            <a:extLst>
              <a:ext uri="{FF2B5EF4-FFF2-40B4-BE49-F238E27FC236}">
                <a16:creationId xmlns:a16="http://schemas.microsoft.com/office/drawing/2014/main" id="{C48C54A4-C1C2-4427-B627-F9BFD60E07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00E51D-DA63-40DA-BF16-673AB78D8E32}"/>
              </a:ext>
            </a:extLst>
          </p:cNvPr>
          <p:cNvSpPr>
            <a:spLocks noGrp="1"/>
          </p:cNvSpPr>
          <p:nvPr>
            <p:ph type="sldNum" sz="quarter" idx="12"/>
          </p:nvPr>
        </p:nvSpPr>
        <p:spPr/>
        <p:txBody>
          <a:bodyPr/>
          <a:lstStyle/>
          <a:p>
            <a:fld id="{57ADD079-5A08-4636-AD64-63289E4E074C}" type="slidenum">
              <a:rPr lang="en-US" smtClean="0"/>
              <a:t>‹#›</a:t>
            </a:fld>
            <a:endParaRPr lang="en-US"/>
          </a:p>
        </p:txBody>
      </p:sp>
    </p:spTree>
    <p:extLst>
      <p:ext uri="{BB962C8B-B14F-4D97-AF65-F5344CB8AC3E}">
        <p14:creationId xmlns:p14="http://schemas.microsoft.com/office/powerpoint/2010/main" val="4228121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F38C78-ED5B-44B9-9976-BE2F5080E9F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7E40347-C1C8-4B16-B503-347E5AEA05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871AF6C-1213-4EBA-9E58-9DEAC0B5A66E}"/>
              </a:ext>
            </a:extLst>
          </p:cNvPr>
          <p:cNvSpPr>
            <a:spLocks noGrp="1"/>
          </p:cNvSpPr>
          <p:nvPr>
            <p:ph type="dt" sz="half" idx="10"/>
          </p:nvPr>
        </p:nvSpPr>
        <p:spPr/>
        <p:txBody>
          <a:bodyPr/>
          <a:lstStyle/>
          <a:p>
            <a:fld id="{60183194-69A2-459A-8C6E-88F039BF8117}" type="datetimeFigureOut">
              <a:rPr lang="en-US" smtClean="0"/>
              <a:t>2/25/2022</a:t>
            </a:fld>
            <a:endParaRPr lang="en-US"/>
          </a:p>
        </p:txBody>
      </p:sp>
      <p:sp>
        <p:nvSpPr>
          <p:cNvPr id="5" name="Footer Placeholder 4">
            <a:extLst>
              <a:ext uri="{FF2B5EF4-FFF2-40B4-BE49-F238E27FC236}">
                <a16:creationId xmlns:a16="http://schemas.microsoft.com/office/drawing/2014/main" id="{948438E3-F482-4E94-AAB3-95E7C4A31C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0D1814-BEC0-449F-9EA7-0968E46BB7DF}"/>
              </a:ext>
            </a:extLst>
          </p:cNvPr>
          <p:cNvSpPr>
            <a:spLocks noGrp="1"/>
          </p:cNvSpPr>
          <p:nvPr>
            <p:ph type="sldNum" sz="quarter" idx="12"/>
          </p:nvPr>
        </p:nvSpPr>
        <p:spPr/>
        <p:txBody>
          <a:bodyPr/>
          <a:lstStyle/>
          <a:p>
            <a:fld id="{57ADD079-5A08-4636-AD64-63289E4E074C}" type="slidenum">
              <a:rPr lang="en-US" smtClean="0"/>
              <a:t>‹#›</a:t>
            </a:fld>
            <a:endParaRPr lang="en-US"/>
          </a:p>
        </p:txBody>
      </p:sp>
    </p:spTree>
    <p:extLst>
      <p:ext uri="{BB962C8B-B14F-4D97-AF65-F5344CB8AC3E}">
        <p14:creationId xmlns:p14="http://schemas.microsoft.com/office/powerpoint/2010/main" val="2104696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18D80-8D81-4E0E-B428-D0BD6C6D040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FAB4A38-58AF-46D9-8BE1-30E89ED9A06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988479D-EF14-416C-9F77-E5D6D39453D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E9A256C-8684-4870-8CE5-91577FAE57B6}"/>
              </a:ext>
            </a:extLst>
          </p:cNvPr>
          <p:cNvSpPr>
            <a:spLocks noGrp="1"/>
          </p:cNvSpPr>
          <p:nvPr>
            <p:ph type="dt" sz="half" idx="10"/>
          </p:nvPr>
        </p:nvSpPr>
        <p:spPr/>
        <p:txBody>
          <a:bodyPr/>
          <a:lstStyle/>
          <a:p>
            <a:fld id="{60183194-69A2-459A-8C6E-88F039BF8117}" type="datetimeFigureOut">
              <a:rPr lang="en-US" smtClean="0"/>
              <a:t>2/25/2022</a:t>
            </a:fld>
            <a:endParaRPr lang="en-US"/>
          </a:p>
        </p:txBody>
      </p:sp>
      <p:sp>
        <p:nvSpPr>
          <p:cNvPr id="6" name="Footer Placeholder 5">
            <a:extLst>
              <a:ext uri="{FF2B5EF4-FFF2-40B4-BE49-F238E27FC236}">
                <a16:creationId xmlns:a16="http://schemas.microsoft.com/office/drawing/2014/main" id="{BA61F32A-1211-48F3-AC3E-F8C1DB80F1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F73A567-34CE-4336-B572-8DB97D9AD8CD}"/>
              </a:ext>
            </a:extLst>
          </p:cNvPr>
          <p:cNvSpPr>
            <a:spLocks noGrp="1"/>
          </p:cNvSpPr>
          <p:nvPr>
            <p:ph type="sldNum" sz="quarter" idx="12"/>
          </p:nvPr>
        </p:nvSpPr>
        <p:spPr/>
        <p:txBody>
          <a:bodyPr/>
          <a:lstStyle/>
          <a:p>
            <a:fld id="{57ADD079-5A08-4636-AD64-63289E4E074C}" type="slidenum">
              <a:rPr lang="en-US" smtClean="0"/>
              <a:t>‹#›</a:t>
            </a:fld>
            <a:endParaRPr lang="en-US"/>
          </a:p>
        </p:txBody>
      </p:sp>
    </p:spTree>
    <p:extLst>
      <p:ext uri="{BB962C8B-B14F-4D97-AF65-F5344CB8AC3E}">
        <p14:creationId xmlns:p14="http://schemas.microsoft.com/office/powerpoint/2010/main" val="2060386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E2902C-5608-4FF5-8330-2C1BFFD3930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19D74F7-E593-4813-B379-F3EF5FED0CC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119BCF4-8F31-442E-A94F-87334F81766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C02CF9-FEAF-4491-BE13-905269B880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449AD28-FE74-444C-B80F-9B596E72F2E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A3C4A9F-B50C-4E3B-AE17-DD1A12928F09}"/>
              </a:ext>
            </a:extLst>
          </p:cNvPr>
          <p:cNvSpPr>
            <a:spLocks noGrp="1"/>
          </p:cNvSpPr>
          <p:nvPr>
            <p:ph type="dt" sz="half" idx="10"/>
          </p:nvPr>
        </p:nvSpPr>
        <p:spPr/>
        <p:txBody>
          <a:bodyPr/>
          <a:lstStyle/>
          <a:p>
            <a:fld id="{60183194-69A2-459A-8C6E-88F039BF8117}" type="datetimeFigureOut">
              <a:rPr lang="en-US" smtClean="0"/>
              <a:t>2/25/2022</a:t>
            </a:fld>
            <a:endParaRPr lang="en-US"/>
          </a:p>
        </p:txBody>
      </p:sp>
      <p:sp>
        <p:nvSpPr>
          <p:cNvPr id="8" name="Footer Placeholder 7">
            <a:extLst>
              <a:ext uri="{FF2B5EF4-FFF2-40B4-BE49-F238E27FC236}">
                <a16:creationId xmlns:a16="http://schemas.microsoft.com/office/drawing/2014/main" id="{DF513607-5E35-49C3-9807-7AB66730854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CDE8B69-BDB4-4695-8066-610DC33676F1}"/>
              </a:ext>
            </a:extLst>
          </p:cNvPr>
          <p:cNvSpPr>
            <a:spLocks noGrp="1"/>
          </p:cNvSpPr>
          <p:nvPr>
            <p:ph type="sldNum" sz="quarter" idx="12"/>
          </p:nvPr>
        </p:nvSpPr>
        <p:spPr/>
        <p:txBody>
          <a:bodyPr/>
          <a:lstStyle/>
          <a:p>
            <a:fld id="{57ADD079-5A08-4636-AD64-63289E4E074C}" type="slidenum">
              <a:rPr lang="en-US" smtClean="0"/>
              <a:t>‹#›</a:t>
            </a:fld>
            <a:endParaRPr lang="en-US"/>
          </a:p>
        </p:txBody>
      </p:sp>
    </p:spTree>
    <p:extLst>
      <p:ext uri="{BB962C8B-B14F-4D97-AF65-F5344CB8AC3E}">
        <p14:creationId xmlns:p14="http://schemas.microsoft.com/office/powerpoint/2010/main" val="2244780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03AF1-6C19-48AB-B36B-195A445C9AF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6347E48-340F-413A-8120-56CE59E37CF5}"/>
              </a:ext>
            </a:extLst>
          </p:cNvPr>
          <p:cNvSpPr>
            <a:spLocks noGrp="1"/>
          </p:cNvSpPr>
          <p:nvPr>
            <p:ph type="dt" sz="half" idx="10"/>
          </p:nvPr>
        </p:nvSpPr>
        <p:spPr/>
        <p:txBody>
          <a:bodyPr/>
          <a:lstStyle/>
          <a:p>
            <a:fld id="{60183194-69A2-459A-8C6E-88F039BF8117}" type="datetimeFigureOut">
              <a:rPr lang="en-US" smtClean="0"/>
              <a:t>2/25/2022</a:t>
            </a:fld>
            <a:endParaRPr lang="en-US"/>
          </a:p>
        </p:txBody>
      </p:sp>
      <p:sp>
        <p:nvSpPr>
          <p:cNvPr id="4" name="Footer Placeholder 3">
            <a:extLst>
              <a:ext uri="{FF2B5EF4-FFF2-40B4-BE49-F238E27FC236}">
                <a16:creationId xmlns:a16="http://schemas.microsoft.com/office/drawing/2014/main" id="{44FEA49B-386D-473D-A008-D48CDFBC5A4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21DC3D0-46B0-4CC5-BC63-55AAE4D0309A}"/>
              </a:ext>
            </a:extLst>
          </p:cNvPr>
          <p:cNvSpPr>
            <a:spLocks noGrp="1"/>
          </p:cNvSpPr>
          <p:nvPr>
            <p:ph type="sldNum" sz="quarter" idx="12"/>
          </p:nvPr>
        </p:nvSpPr>
        <p:spPr/>
        <p:txBody>
          <a:bodyPr/>
          <a:lstStyle/>
          <a:p>
            <a:fld id="{57ADD079-5A08-4636-AD64-63289E4E074C}" type="slidenum">
              <a:rPr lang="en-US" smtClean="0"/>
              <a:t>‹#›</a:t>
            </a:fld>
            <a:endParaRPr lang="en-US"/>
          </a:p>
        </p:txBody>
      </p:sp>
    </p:spTree>
    <p:extLst>
      <p:ext uri="{BB962C8B-B14F-4D97-AF65-F5344CB8AC3E}">
        <p14:creationId xmlns:p14="http://schemas.microsoft.com/office/powerpoint/2010/main" val="20952065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D190A8-4137-4E09-B4BB-2E741A2720CE}"/>
              </a:ext>
            </a:extLst>
          </p:cNvPr>
          <p:cNvSpPr>
            <a:spLocks noGrp="1"/>
          </p:cNvSpPr>
          <p:nvPr>
            <p:ph type="dt" sz="half" idx="10"/>
          </p:nvPr>
        </p:nvSpPr>
        <p:spPr/>
        <p:txBody>
          <a:bodyPr/>
          <a:lstStyle/>
          <a:p>
            <a:fld id="{60183194-69A2-459A-8C6E-88F039BF8117}" type="datetimeFigureOut">
              <a:rPr lang="en-US" smtClean="0"/>
              <a:t>2/25/2022</a:t>
            </a:fld>
            <a:endParaRPr lang="en-US"/>
          </a:p>
        </p:txBody>
      </p:sp>
      <p:sp>
        <p:nvSpPr>
          <p:cNvPr id="3" name="Footer Placeholder 2">
            <a:extLst>
              <a:ext uri="{FF2B5EF4-FFF2-40B4-BE49-F238E27FC236}">
                <a16:creationId xmlns:a16="http://schemas.microsoft.com/office/drawing/2014/main" id="{4C782EAC-9F45-41EA-B8B9-C54852A3134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3F3B938-38E3-481D-ACDB-905AC94D8DFF}"/>
              </a:ext>
            </a:extLst>
          </p:cNvPr>
          <p:cNvSpPr>
            <a:spLocks noGrp="1"/>
          </p:cNvSpPr>
          <p:nvPr>
            <p:ph type="sldNum" sz="quarter" idx="12"/>
          </p:nvPr>
        </p:nvSpPr>
        <p:spPr/>
        <p:txBody>
          <a:bodyPr/>
          <a:lstStyle/>
          <a:p>
            <a:fld id="{57ADD079-5A08-4636-AD64-63289E4E074C}" type="slidenum">
              <a:rPr lang="en-US" smtClean="0"/>
              <a:t>‹#›</a:t>
            </a:fld>
            <a:endParaRPr lang="en-US"/>
          </a:p>
        </p:txBody>
      </p:sp>
    </p:spTree>
    <p:extLst>
      <p:ext uri="{BB962C8B-B14F-4D97-AF65-F5344CB8AC3E}">
        <p14:creationId xmlns:p14="http://schemas.microsoft.com/office/powerpoint/2010/main" val="1228473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F48A7-B695-45BD-896E-B1803150AEB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E116FCF-6EC8-4332-A7EF-7D8A090E7D9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8253E67-01E6-4406-8091-BA6905E1FE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2AA66FB-E5EE-4AA1-A0B0-81E7AAF98793}"/>
              </a:ext>
            </a:extLst>
          </p:cNvPr>
          <p:cNvSpPr>
            <a:spLocks noGrp="1"/>
          </p:cNvSpPr>
          <p:nvPr>
            <p:ph type="dt" sz="half" idx="10"/>
          </p:nvPr>
        </p:nvSpPr>
        <p:spPr/>
        <p:txBody>
          <a:bodyPr/>
          <a:lstStyle/>
          <a:p>
            <a:fld id="{60183194-69A2-459A-8C6E-88F039BF8117}" type="datetimeFigureOut">
              <a:rPr lang="en-US" smtClean="0"/>
              <a:t>2/25/2022</a:t>
            </a:fld>
            <a:endParaRPr lang="en-US"/>
          </a:p>
        </p:txBody>
      </p:sp>
      <p:sp>
        <p:nvSpPr>
          <p:cNvPr id="6" name="Footer Placeholder 5">
            <a:extLst>
              <a:ext uri="{FF2B5EF4-FFF2-40B4-BE49-F238E27FC236}">
                <a16:creationId xmlns:a16="http://schemas.microsoft.com/office/drawing/2014/main" id="{E5A7FC31-E3C4-45B3-A91B-9077ABB0A7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F3B609C-85D9-4CA2-A01D-DD173CAFBDD7}"/>
              </a:ext>
            </a:extLst>
          </p:cNvPr>
          <p:cNvSpPr>
            <a:spLocks noGrp="1"/>
          </p:cNvSpPr>
          <p:nvPr>
            <p:ph type="sldNum" sz="quarter" idx="12"/>
          </p:nvPr>
        </p:nvSpPr>
        <p:spPr/>
        <p:txBody>
          <a:bodyPr/>
          <a:lstStyle/>
          <a:p>
            <a:fld id="{57ADD079-5A08-4636-AD64-63289E4E074C}" type="slidenum">
              <a:rPr lang="en-US" smtClean="0"/>
              <a:t>‹#›</a:t>
            </a:fld>
            <a:endParaRPr lang="en-US"/>
          </a:p>
        </p:txBody>
      </p:sp>
    </p:spTree>
    <p:extLst>
      <p:ext uri="{BB962C8B-B14F-4D97-AF65-F5344CB8AC3E}">
        <p14:creationId xmlns:p14="http://schemas.microsoft.com/office/powerpoint/2010/main" val="3526441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6A82D-02B9-4E9F-9CE2-49C22FDA76B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FF04BBE-E4A5-421D-A2B2-D61ECF7669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AD07336-95E8-4633-8F7B-6DF64366A9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F817DB-00D0-4AB1-AC21-AD14B1D3084A}"/>
              </a:ext>
            </a:extLst>
          </p:cNvPr>
          <p:cNvSpPr>
            <a:spLocks noGrp="1"/>
          </p:cNvSpPr>
          <p:nvPr>
            <p:ph type="dt" sz="half" idx="10"/>
          </p:nvPr>
        </p:nvSpPr>
        <p:spPr/>
        <p:txBody>
          <a:bodyPr/>
          <a:lstStyle/>
          <a:p>
            <a:fld id="{60183194-69A2-459A-8C6E-88F039BF8117}" type="datetimeFigureOut">
              <a:rPr lang="en-US" smtClean="0"/>
              <a:t>2/25/2022</a:t>
            </a:fld>
            <a:endParaRPr lang="en-US"/>
          </a:p>
        </p:txBody>
      </p:sp>
      <p:sp>
        <p:nvSpPr>
          <p:cNvPr id="6" name="Footer Placeholder 5">
            <a:extLst>
              <a:ext uri="{FF2B5EF4-FFF2-40B4-BE49-F238E27FC236}">
                <a16:creationId xmlns:a16="http://schemas.microsoft.com/office/drawing/2014/main" id="{76601659-858C-428B-A65D-88602232C79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9856950-3CA5-4CC9-B39E-14CC45AEDA3A}"/>
              </a:ext>
            </a:extLst>
          </p:cNvPr>
          <p:cNvSpPr>
            <a:spLocks noGrp="1"/>
          </p:cNvSpPr>
          <p:nvPr>
            <p:ph type="sldNum" sz="quarter" idx="12"/>
          </p:nvPr>
        </p:nvSpPr>
        <p:spPr/>
        <p:txBody>
          <a:bodyPr/>
          <a:lstStyle/>
          <a:p>
            <a:fld id="{57ADD079-5A08-4636-AD64-63289E4E074C}" type="slidenum">
              <a:rPr lang="en-US" smtClean="0"/>
              <a:t>‹#›</a:t>
            </a:fld>
            <a:endParaRPr lang="en-US"/>
          </a:p>
        </p:txBody>
      </p:sp>
    </p:spTree>
    <p:extLst>
      <p:ext uri="{BB962C8B-B14F-4D97-AF65-F5344CB8AC3E}">
        <p14:creationId xmlns:p14="http://schemas.microsoft.com/office/powerpoint/2010/main" val="6914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85823B-C6D1-4BB0-907F-F741A1E42AB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FE5EDDF-75EC-4991-B918-D1F6E2EE98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5F5579-4A7A-433A-A788-83E759FB49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183194-69A2-459A-8C6E-88F039BF8117}" type="datetimeFigureOut">
              <a:rPr lang="en-US" smtClean="0"/>
              <a:t>2/25/2022</a:t>
            </a:fld>
            <a:endParaRPr lang="en-US"/>
          </a:p>
        </p:txBody>
      </p:sp>
      <p:sp>
        <p:nvSpPr>
          <p:cNvPr id="5" name="Footer Placeholder 4">
            <a:extLst>
              <a:ext uri="{FF2B5EF4-FFF2-40B4-BE49-F238E27FC236}">
                <a16:creationId xmlns:a16="http://schemas.microsoft.com/office/drawing/2014/main" id="{2278457A-7466-4B59-B970-C74BDA7AE2A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AAEBDBC-5963-4222-81B1-75396279DFA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ADD079-5A08-4636-AD64-63289E4E074C}" type="slidenum">
              <a:rPr lang="en-US" smtClean="0"/>
              <a:t>‹#›</a:t>
            </a:fld>
            <a:endParaRPr lang="en-US"/>
          </a:p>
        </p:txBody>
      </p:sp>
    </p:spTree>
    <p:extLst>
      <p:ext uri="{BB962C8B-B14F-4D97-AF65-F5344CB8AC3E}">
        <p14:creationId xmlns:p14="http://schemas.microsoft.com/office/powerpoint/2010/main" val="10240306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4D103-6D1D-4FA7-9E91-020A0ACA73CF}"/>
              </a:ext>
            </a:extLst>
          </p:cNvPr>
          <p:cNvSpPr>
            <a:spLocks noGrp="1"/>
          </p:cNvSpPr>
          <p:nvPr>
            <p:ph type="ctrTitle"/>
          </p:nvPr>
        </p:nvSpPr>
        <p:spPr>
          <a:xfrm>
            <a:off x="1607127" y="576098"/>
            <a:ext cx="9144000" cy="2387600"/>
          </a:xfrm>
        </p:spPr>
        <p:txBody>
          <a:bodyPr>
            <a:normAutofit/>
          </a:bodyPr>
          <a:lstStyle/>
          <a:p>
            <a:r>
              <a:rPr lang="en-US" sz="4000" b="1" dirty="0">
                <a:solidFill>
                  <a:srgbClr val="FF0000"/>
                </a:solidFill>
              </a:rPr>
              <a:t>CHRONIC OBSTRUCTIVE PULMONARY</a:t>
            </a:r>
            <a:br>
              <a:rPr lang="en-US" sz="4000" b="1" dirty="0">
                <a:solidFill>
                  <a:srgbClr val="FF0000"/>
                </a:solidFill>
              </a:rPr>
            </a:br>
            <a:r>
              <a:rPr lang="en-US" sz="4000" b="1" dirty="0">
                <a:solidFill>
                  <a:srgbClr val="FF0000"/>
                </a:solidFill>
              </a:rPr>
              <a:t>DISEASE</a:t>
            </a:r>
          </a:p>
        </p:txBody>
      </p:sp>
      <p:sp>
        <p:nvSpPr>
          <p:cNvPr id="3" name="Subtitle 2">
            <a:extLst>
              <a:ext uri="{FF2B5EF4-FFF2-40B4-BE49-F238E27FC236}">
                <a16:creationId xmlns:a16="http://schemas.microsoft.com/office/drawing/2014/main" id="{3016D83D-85FD-4170-A8B9-B99267A0CF02}"/>
              </a:ext>
            </a:extLst>
          </p:cNvPr>
          <p:cNvSpPr>
            <a:spLocks noGrp="1"/>
          </p:cNvSpPr>
          <p:nvPr>
            <p:ph type="subTitle" idx="1"/>
          </p:nvPr>
        </p:nvSpPr>
        <p:spPr/>
        <p:txBody>
          <a:bodyPr/>
          <a:lstStyle/>
          <a:p>
            <a:r>
              <a:rPr lang="en-US" b="1" dirty="0"/>
              <a:t>Dr.Bayad Jaza Mahmood</a:t>
            </a:r>
          </a:p>
          <a:p>
            <a:r>
              <a:rPr lang="en-US" dirty="0"/>
              <a:t>Board certified maxillofacial surgeon</a:t>
            </a:r>
          </a:p>
          <a:p>
            <a:r>
              <a:rPr lang="en-US" dirty="0"/>
              <a:t>American Diploma in facial aesthetics</a:t>
            </a:r>
          </a:p>
        </p:txBody>
      </p:sp>
    </p:spTree>
    <p:extLst>
      <p:ext uri="{BB962C8B-B14F-4D97-AF65-F5344CB8AC3E}">
        <p14:creationId xmlns:p14="http://schemas.microsoft.com/office/powerpoint/2010/main" val="3866324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50279-3732-47B2-8951-2107447B4014}"/>
              </a:ext>
            </a:extLst>
          </p:cNvPr>
          <p:cNvSpPr>
            <a:spLocks noGrp="1"/>
          </p:cNvSpPr>
          <p:nvPr>
            <p:ph type="title"/>
          </p:nvPr>
        </p:nvSpPr>
        <p:spPr/>
        <p:txBody>
          <a:bodyPr>
            <a:normAutofit/>
          </a:bodyPr>
          <a:lstStyle/>
          <a:p>
            <a:r>
              <a:rPr lang="en-US" sz="5400" b="1" dirty="0">
                <a:solidFill>
                  <a:srgbClr val="FF0000"/>
                </a:solidFill>
              </a:rPr>
              <a:t>COPD</a:t>
            </a:r>
          </a:p>
        </p:txBody>
      </p:sp>
      <p:sp>
        <p:nvSpPr>
          <p:cNvPr id="3" name="Content Placeholder 2">
            <a:extLst>
              <a:ext uri="{FF2B5EF4-FFF2-40B4-BE49-F238E27FC236}">
                <a16:creationId xmlns:a16="http://schemas.microsoft.com/office/drawing/2014/main" id="{A7EAAD94-4108-46A1-BA08-A5C1DF61C420}"/>
              </a:ext>
            </a:extLst>
          </p:cNvPr>
          <p:cNvSpPr>
            <a:spLocks noGrp="1"/>
          </p:cNvSpPr>
          <p:nvPr>
            <p:ph idx="1"/>
          </p:nvPr>
        </p:nvSpPr>
        <p:spPr>
          <a:xfrm>
            <a:off x="636320" y="2241262"/>
            <a:ext cx="6049488" cy="4351338"/>
          </a:xfrm>
        </p:spPr>
        <p:txBody>
          <a:bodyPr/>
          <a:lstStyle/>
          <a:p>
            <a:pPr algn="just"/>
            <a:r>
              <a:rPr lang="en-US" dirty="0"/>
              <a:t>Chronic obstructive pulmonary disease (COPD; chronic obstructive airways disease; COAD) is a common, chronic, </a:t>
            </a:r>
            <a:r>
              <a:rPr lang="en-US" dirty="0">
                <a:solidFill>
                  <a:srgbClr val="FF0000"/>
                </a:solidFill>
              </a:rPr>
              <a:t>slowly </a:t>
            </a:r>
            <a:r>
              <a:rPr lang="en-US" dirty="0"/>
              <a:t>progressive</a:t>
            </a:r>
            <a:r>
              <a:rPr lang="en-US" dirty="0">
                <a:solidFill>
                  <a:srgbClr val="FF0000"/>
                </a:solidFill>
              </a:rPr>
              <a:t>, irreversible </a:t>
            </a:r>
            <a:r>
              <a:rPr lang="en-US" dirty="0"/>
              <a:t>disease (most frequently a combination of chronic bronchitis and emphysema).</a:t>
            </a:r>
            <a:br>
              <a:rPr lang="en-US" dirty="0"/>
            </a:br>
            <a:br>
              <a:rPr lang="en-US" dirty="0"/>
            </a:br>
            <a:endParaRPr lang="en-US" dirty="0"/>
          </a:p>
        </p:txBody>
      </p:sp>
      <p:pic>
        <p:nvPicPr>
          <p:cNvPr id="1026" name="Picture 2" descr="Image result for chronic obstructive pulmonary disease (copd)">
            <a:extLst>
              <a:ext uri="{FF2B5EF4-FFF2-40B4-BE49-F238E27FC236}">
                <a16:creationId xmlns:a16="http://schemas.microsoft.com/office/drawing/2014/main" id="{DBB5CE37-BF85-4294-BF48-A497396B0A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6573" y="2241262"/>
            <a:ext cx="4601146" cy="27958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2765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6EAC5-A68F-4223-B8BF-02B7B97ADC8F}"/>
              </a:ext>
            </a:extLst>
          </p:cNvPr>
          <p:cNvSpPr>
            <a:spLocks noGrp="1"/>
          </p:cNvSpPr>
          <p:nvPr>
            <p:ph type="title"/>
          </p:nvPr>
        </p:nvSpPr>
        <p:spPr/>
        <p:txBody>
          <a:bodyPr>
            <a:normAutofit/>
          </a:bodyPr>
          <a:lstStyle/>
          <a:p>
            <a:r>
              <a:rPr lang="en-US" dirty="0"/>
              <a:t>Characterized by</a:t>
            </a:r>
          </a:p>
        </p:txBody>
      </p:sp>
      <p:sp>
        <p:nvSpPr>
          <p:cNvPr id="3" name="Content Placeholder 2">
            <a:extLst>
              <a:ext uri="{FF2B5EF4-FFF2-40B4-BE49-F238E27FC236}">
                <a16:creationId xmlns:a16="http://schemas.microsoft.com/office/drawing/2014/main" id="{BFA39ADC-B243-4244-965F-614F478CD47F}"/>
              </a:ext>
            </a:extLst>
          </p:cNvPr>
          <p:cNvSpPr>
            <a:spLocks noGrp="1"/>
          </p:cNvSpPr>
          <p:nvPr>
            <p:ph idx="1"/>
          </p:nvPr>
        </p:nvSpPr>
        <p:spPr>
          <a:xfrm>
            <a:off x="838200" y="1825625"/>
            <a:ext cx="6085114" cy="4351338"/>
          </a:xfrm>
        </p:spPr>
        <p:txBody>
          <a:bodyPr>
            <a:normAutofit lnSpcReduction="10000"/>
          </a:bodyPr>
          <a:lstStyle/>
          <a:p>
            <a:r>
              <a:rPr lang="en-US" dirty="0"/>
              <a:t>Breathlessness.</a:t>
            </a:r>
          </a:p>
          <a:p>
            <a:r>
              <a:rPr lang="en-US" dirty="0"/>
              <a:t>Wheeze (airways obstruction).</a:t>
            </a:r>
          </a:p>
          <a:p>
            <a:r>
              <a:rPr lang="en-US" dirty="0"/>
              <a:t>Cough.</a:t>
            </a:r>
          </a:p>
          <a:p>
            <a:r>
              <a:rPr lang="en-US" dirty="0"/>
              <a:t>Sputum (early morning mucoid sputum production). </a:t>
            </a:r>
          </a:p>
          <a:p>
            <a:r>
              <a:rPr lang="en-US" dirty="0"/>
              <a:t>Cyanosis.</a:t>
            </a:r>
            <a:br>
              <a:rPr lang="en-US" dirty="0"/>
            </a:br>
            <a:br>
              <a:rPr lang="en-US" dirty="0"/>
            </a:br>
            <a:br>
              <a:rPr lang="en-US" dirty="0"/>
            </a:br>
            <a:br>
              <a:rPr lang="en-US" dirty="0"/>
            </a:br>
            <a:endParaRPr lang="en-US" dirty="0"/>
          </a:p>
        </p:txBody>
      </p:sp>
      <p:pic>
        <p:nvPicPr>
          <p:cNvPr id="2050" name="Picture 2" descr="Image result for chronic obstructive pulmonary disease (copd)">
            <a:extLst>
              <a:ext uri="{FF2B5EF4-FFF2-40B4-BE49-F238E27FC236}">
                <a16:creationId xmlns:a16="http://schemas.microsoft.com/office/drawing/2014/main" id="{30B6C3CC-C695-4474-85F2-B62D00BACB3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5200" y="1690688"/>
            <a:ext cx="4876800" cy="3771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4211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01D032-09B8-4459-A013-564458259F6C}"/>
              </a:ext>
            </a:extLst>
          </p:cNvPr>
          <p:cNvSpPr>
            <a:spLocks noGrp="1"/>
          </p:cNvSpPr>
          <p:nvPr>
            <p:ph type="title"/>
          </p:nvPr>
        </p:nvSpPr>
        <p:spPr>
          <a:xfrm>
            <a:off x="671945" y="479157"/>
            <a:ext cx="10515600" cy="1325563"/>
          </a:xfrm>
        </p:spPr>
        <p:txBody>
          <a:bodyPr/>
          <a:lstStyle/>
          <a:p>
            <a:r>
              <a:rPr lang="en-US" dirty="0"/>
              <a:t>The most important causes of COPD include</a:t>
            </a:r>
          </a:p>
        </p:txBody>
      </p:sp>
      <p:sp>
        <p:nvSpPr>
          <p:cNvPr id="3" name="Content Placeholder 2">
            <a:extLst>
              <a:ext uri="{FF2B5EF4-FFF2-40B4-BE49-F238E27FC236}">
                <a16:creationId xmlns:a16="http://schemas.microsoft.com/office/drawing/2014/main" id="{4FEB5A99-1E2E-4236-9A75-39F9375F9B40}"/>
              </a:ext>
            </a:extLst>
          </p:cNvPr>
          <p:cNvSpPr>
            <a:spLocks noGrp="1"/>
          </p:cNvSpPr>
          <p:nvPr>
            <p:ph idx="1"/>
          </p:nvPr>
        </p:nvSpPr>
        <p:spPr>
          <a:xfrm>
            <a:off x="671945" y="2027505"/>
            <a:ext cx="7498278" cy="4351338"/>
          </a:xfrm>
        </p:spPr>
        <p:txBody>
          <a:bodyPr/>
          <a:lstStyle/>
          <a:p>
            <a:pPr marL="514350" indent="-514350">
              <a:buFont typeface="+mj-lt"/>
              <a:buAutoNum type="arabicPeriod"/>
            </a:pPr>
            <a:r>
              <a:rPr lang="en-US" dirty="0"/>
              <a:t>Cigarette smoking</a:t>
            </a:r>
          </a:p>
          <a:p>
            <a:pPr marL="514350" indent="-514350">
              <a:buFont typeface="+mj-lt"/>
              <a:buAutoNum type="arabicPeriod"/>
            </a:pPr>
            <a:r>
              <a:rPr lang="en-US" dirty="0"/>
              <a:t>Environmental pollution dusts, or occupational</a:t>
            </a:r>
            <a:br>
              <a:rPr lang="en-US" dirty="0"/>
            </a:br>
            <a:r>
              <a:rPr lang="en-US" dirty="0"/>
              <a:t>exposures to chemicals. </a:t>
            </a:r>
          </a:p>
          <a:p>
            <a:pPr marL="514350" indent="-514350">
              <a:buFont typeface="+mj-lt"/>
              <a:buAutoNum type="arabicPeriod"/>
            </a:pPr>
            <a:r>
              <a:rPr lang="en-US" dirty="0"/>
              <a:t>Exposure to smoke from home cooking</a:t>
            </a:r>
            <a:br>
              <a:rPr lang="en-US" dirty="0"/>
            </a:br>
            <a:r>
              <a:rPr lang="en-US" dirty="0"/>
              <a:t>or heating fuels may contribute. </a:t>
            </a:r>
            <a:br>
              <a:rPr lang="en-US" dirty="0"/>
            </a:br>
            <a:br>
              <a:rPr lang="en-US" dirty="0"/>
            </a:br>
            <a:endParaRPr lang="en-US" dirty="0"/>
          </a:p>
        </p:txBody>
      </p:sp>
    </p:spTree>
    <p:extLst>
      <p:ext uri="{BB962C8B-B14F-4D97-AF65-F5344CB8AC3E}">
        <p14:creationId xmlns:p14="http://schemas.microsoft.com/office/powerpoint/2010/main" val="1196442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5C276-A9E1-42C0-A641-531F265DB4EC}"/>
              </a:ext>
            </a:extLst>
          </p:cNvPr>
          <p:cNvSpPr>
            <a:spLocks noGrp="1"/>
          </p:cNvSpPr>
          <p:nvPr>
            <p:ph type="title"/>
          </p:nvPr>
        </p:nvSpPr>
        <p:spPr/>
        <p:txBody>
          <a:bodyPr/>
          <a:lstStyle/>
          <a:p>
            <a:r>
              <a:rPr lang="en-US" dirty="0"/>
              <a:t>The diagnosis of COPD is based upon</a:t>
            </a:r>
          </a:p>
        </p:txBody>
      </p:sp>
      <p:sp>
        <p:nvSpPr>
          <p:cNvPr id="3" name="Content Placeholder 2">
            <a:extLst>
              <a:ext uri="{FF2B5EF4-FFF2-40B4-BE49-F238E27FC236}">
                <a16:creationId xmlns:a16="http://schemas.microsoft.com/office/drawing/2014/main" id="{428F1532-B37C-4356-AB53-CEF189F37797}"/>
              </a:ext>
            </a:extLst>
          </p:cNvPr>
          <p:cNvSpPr>
            <a:spLocks noGrp="1"/>
          </p:cNvSpPr>
          <p:nvPr>
            <p:ph idx="1"/>
          </p:nvPr>
        </p:nvSpPr>
        <p:spPr>
          <a:xfrm>
            <a:off x="838200" y="1825625"/>
            <a:ext cx="9327078" cy="4351338"/>
          </a:xfrm>
        </p:spPr>
        <p:txBody>
          <a:bodyPr>
            <a:normAutofit/>
          </a:bodyPr>
          <a:lstStyle/>
          <a:p>
            <a:pPr marL="514350" indent="-514350">
              <a:buFont typeface="+mj-lt"/>
              <a:buAutoNum type="arabicPeriod"/>
            </a:pPr>
            <a:r>
              <a:rPr lang="en-US" dirty="0"/>
              <a:t>Clinical history and presentation. </a:t>
            </a:r>
          </a:p>
          <a:p>
            <a:pPr marL="514350" indent="-514350">
              <a:buFont typeface="+mj-lt"/>
              <a:buAutoNum type="arabicPeriod"/>
            </a:pPr>
            <a:r>
              <a:rPr lang="en-US" dirty="0"/>
              <a:t>Investigations include chest radiography (CXR; which may show hyper inflated lung fields).</a:t>
            </a:r>
          </a:p>
          <a:p>
            <a:pPr marL="514350" indent="-514350">
              <a:buFont typeface="+mj-lt"/>
              <a:buAutoNum type="arabicPeriod"/>
            </a:pPr>
            <a:r>
              <a:rPr lang="en-US" dirty="0"/>
              <a:t>Arterial blood gases (which should be measured if pulse oximetry shows oxygen saturation less than 92%).</a:t>
            </a:r>
          </a:p>
          <a:p>
            <a:pPr marL="514350" indent="-514350">
              <a:buFont typeface="+mj-lt"/>
              <a:buAutoNum type="arabicPeriod"/>
            </a:pPr>
            <a:r>
              <a:rPr lang="en-US" dirty="0"/>
              <a:t>Spirometry and Pulmonary function tests (PFTs).</a:t>
            </a:r>
          </a:p>
          <a:p>
            <a:pPr marL="0" indent="0">
              <a:buNone/>
            </a:pPr>
            <a:endParaRPr lang="en-US" dirty="0"/>
          </a:p>
          <a:p>
            <a:pPr marL="0" indent="0">
              <a:buNone/>
            </a:pPr>
            <a:br>
              <a:rPr lang="en-US" dirty="0"/>
            </a:br>
            <a:endParaRPr lang="en-US" dirty="0"/>
          </a:p>
        </p:txBody>
      </p:sp>
    </p:spTree>
    <p:extLst>
      <p:ext uri="{BB962C8B-B14F-4D97-AF65-F5344CB8AC3E}">
        <p14:creationId xmlns:p14="http://schemas.microsoft.com/office/powerpoint/2010/main" val="2922670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31E1F-C152-4A9C-9B64-5EC81D8D4A5C}"/>
              </a:ext>
            </a:extLst>
          </p:cNvPr>
          <p:cNvSpPr>
            <a:spLocks noGrp="1"/>
          </p:cNvSpPr>
          <p:nvPr>
            <p:ph type="title"/>
          </p:nvPr>
        </p:nvSpPr>
        <p:spPr/>
        <p:txBody>
          <a:bodyPr>
            <a:normAutofit/>
          </a:bodyPr>
          <a:lstStyle/>
          <a:p>
            <a:r>
              <a:rPr lang="en-US" dirty="0"/>
              <a:t>Patients with COPD who need dental care can be classified as follows.</a:t>
            </a:r>
          </a:p>
        </p:txBody>
      </p:sp>
      <p:sp>
        <p:nvSpPr>
          <p:cNvPr id="3" name="Content Placeholder 2">
            <a:extLst>
              <a:ext uri="{FF2B5EF4-FFF2-40B4-BE49-F238E27FC236}">
                <a16:creationId xmlns:a16="http://schemas.microsoft.com/office/drawing/2014/main" id="{2868A630-E564-44D9-9E90-B582F4F748BC}"/>
              </a:ext>
            </a:extLst>
          </p:cNvPr>
          <p:cNvSpPr>
            <a:spLocks noGrp="1"/>
          </p:cNvSpPr>
          <p:nvPr>
            <p:ph idx="1"/>
          </p:nvPr>
        </p:nvSpPr>
        <p:spPr>
          <a:xfrm>
            <a:off x="838200" y="2241261"/>
            <a:ext cx="10515600" cy="4351338"/>
          </a:xfrm>
        </p:spPr>
        <p:txBody>
          <a:bodyPr>
            <a:normAutofit fontScale="85000" lnSpcReduction="20000"/>
          </a:bodyPr>
          <a:lstStyle/>
          <a:p>
            <a:pPr marL="514350" indent="-514350">
              <a:buFont typeface="+mj-lt"/>
              <a:buAutoNum type="arabicPeriod"/>
            </a:pPr>
            <a:r>
              <a:rPr lang="en-US" b="1" dirty="0">
                <a:solidFill>
                  <a:srgbClr val="FF0000"/>
                </a:solidFill>
                <a:latin typeface="Calibri" panose="020F0502020204030204" pitchFamily="34" charset="0"/>
                <a:cs typeface="Calibri" panose="020F0502020204030204" pitchFamily="34" charset="0"/>
              </a:rPr>
              <a:t>Patients at low risk </a:t>
            </a:r>
            <a:r>
              <a:rPr lang="en-US" dirty="0">
                <a:latin typeface="Calibri" panose="020F0502020204030204" pitchFamily="34" charset="0"/>
                <a:cs typeface="Calibri" panose="020F0502020204030204" pitchFamily="34" charset="0"/>
              </a:rPr>
              <a:t>– experience </a:t>
            </a:r>
            <a:r>
              <a:rPr lang="en-US" dirty="0" err="1">
                <a:latin typeface="Calibri" panose="020F0502020204030204" pitchFamily="34" charset="0"/>
                <a:cs typeface="Calibri" panose="020F0502020204030204" pitchFamily="34" charset="0"/>
              </a:rPr>
              <a:t>dyspnoea</a:t>
            </a:r>
            <a:r>
              <a:rPr lang="en-US" dirty="0">
                <a:latin typeface="Calibri" panose="020F0502020204030204" pitchFamily="34" charset="0"/>
                <a:cs typeface="Calibri" panose="020F0502020204030204" pitchFamily="34" charset="0"/>
              </a:rPr>
              <a:t> on effort but have normal blood gas levels; these patients can receive all dental treatment with minor modifications.</a:t>
            </a:r>
            <a:br>
              <a:rPr lang="en-US" dirty="0">
                <a:latin typeface="Calibri" panose="020F0502020204030204" pitchFamily="34" charset="0"/>
                <a:cs typeface="Calibri" panose="020F0502020204030204" pitchFamily="34" charset="0"/>
              </a:rPr>
            </a:br>
            <a:endParaRPr lang="en-US" dirty="0">
              <a:latin typeface="Calibri" panose="020F0502020204030204" pitchFamily="34" charset="0"/>
              <a:cs typeface="Calibri" panose="020F0502020204030204" pitchFamily="34" charset="0"/>
            </a:endParaRPr>
          </a:p>
          <a:p>
            <a:pPr marL="514350" indent="-514350">
              <a:buFont typeface="+mj-lt"/>
              <a:buAutoNum type="arabicPeriod"/>
            </a:pPr>
            <a:r>
              <a:rPr lang="en-US" b="1" dirty="0">
                <a:solidFill>
                  <a:srgbClr val="FF0000"/>
                </a:solidFill>
                <a:latin typeface="Calibri" panose="020F0502020204030204" pitchFamily="34" charset="0"/>
                <a:cs typeface="Calibri" panose="020F0502020204030204" pitchFamily="34" charset="0"/>
              </a:rPr>
              <a:t>Patients at moderate risk </a:t>
            </a:r>
            <a:r>
              <a:rPr lang="en-US" dirty="0">
                <a:latin typeface="Calibri" panose="020F0502020204030204" pitchFamily="34" charset="0"/>
                <a:cs typeface="Calibri" panose="020F0502020204030204" pitchFamily="34" charset="0"/>
              </a:rPr>
              <a:t>– experience </a:t>
            </a:r>
            <a:r>
              <a:rPr lang="en-US" dirty="0" err="1">
                <a:latin typeface="Calibri" panose="020F0502020204030204" pitchFamily="34" charset="0"/>
                <a:cs typeface="Calibri" panose="020F0502020204030204" pitchFamily="34" charset="0"/>
              </a:rPr>
              <a:t>dyspnoea</a:t>
            </a:r>
            <a:r>
              <a:rPr lang="en-US" dirty="0">
                <a:latin typeface="Calibri" panose="020F0502020204030204" pitchFamily="34" charset="0"/>
                <a:cs typeface="Calibri" panose="020F0502020204030204" pitchFamily="34" charset="0"/>
              </a:rPr>
              <a:t> on effort, are chronically treated with bronchodilators or recently with corticosteroids, and partial pressure of oxygen (PaO2) lowered – then a </a:t>
            </a:r>
            <a:r>
              <a:rPr lang="en-US" dirty="0">
                <a:solidFill>
                  <a:schemeClr val="accent1"/>
                </a:solidFill>
                <a:latin typeface="Calibri" panose="020F0502020204030204" pitchFamily="34" charset="0"/>
                <a:cs typeface="Calibri" panose="020F0502020204030204" pitchFamily="34" charset="0"/>
              </a:rPr>
              <a:t>medical consultation </a:t>
            </a:r>
            <a:r>
              <a:rPr lang="en-US" dirty="0">
                <a:latin typeface="Calibri" panose="020F0502020204030204" pitchFamily="34" charset="0"/>
                <a:cs typeface="Calibri" panose="020F0502020204030204" pitchFamily="34" charset="0"/>
              </a:rPr>
              <a:t>is advised to determine the level of control of the disease before any dental treatment.</a:t>
            </a:r>
            <a:br>
              <a:rPr lang="en-US" dirty="0">
                <a:latin typeface="Calibri" panose="020F0502020204030204" pitchFamily="34" charset="0"/>
                <a:cs typeface="Calibri" panose="020F0502020204030204" pitchFamily="34" charset="0"/>
              </a:rPr>
            </a:br>
            <a:endParaRPr lang="en-US" dirty="0">
              <a:latin typeface="Calibri" panose="020F0502020204030204" pitchFamily="34" charset="0"/>
              <a:cs typeface="Calibri" panose="020F0502020204030204" pitchFamily="34" charset="0"/>
            </a:endParaRPr>
          </a:p>
          <a:p>
            <a:pPr marL="514350" indent="-514350">
              <a:buFont typeface="+mj-lt"/>
              <a:buAutoNum type="arabicPeriod"/>
            </a:pPr>
            <a:r>
              <a:rPr lang="en-US" b="1" dirty="0">
                <a:solidFill>
                  <a:srgbClr val="FF0000"/>
                </a:solidFill>
                <a:latin typeface="Calibri" panose="020F0502020204030204" pitchFamily="34" charset="0"/>
                <a:cs typeface="Calibri" panose="020F0502020204030204" pitchFamily="34" charset="0"/>
              </a:rPr>
              <a:t>Patients at high risk </a:t>
            </a:r>
            <a:r>
              <a:rPr lang="en-US" dirty="0">
                <a:latin typeface="Calibri" panose="020F0502020204030204" pitchFamily="34" charset="0"/>
                <a:cs typeface="Calibri" panose="020F0502020204030204" pitchFamily="34" charset="0"/>
              </a:rPr>
              <a:t>– have symptomatic COPD that may be end-stage and poorly responsive to treatment. With these patients, a medical consultation is essential before any dental treatment is carried out.</a:t>
            </a:r>
            <a:br>
              <a:rPr lang="en-US" dirty="0"/>
            </a:br>
            <a:br>
              <a:rPr lang="en-US" dirty="0"/>
            </a:br>
            <a:endParaRPr lang="en-US" dirty="0"/>
          </a:p>
        </p:txBody>
      </p:sp>
    </p:spTree>
    <p:extLst>
      <p:ext uri="{BB962C8B-B14F-4D97-AF65-F5344CB8AC3E}">
        <p14:creationId xmlns:p14="http://schemas.microsoft.com/office/powerpoint/2010/main" val="33528351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95402-5A07-4A01-993B-771A63DDEACB}"/>
              </a:ext>
            </a:extLst>
          </p:cNvPr>
          <p:cNvSpPr>
            <a:spLocks noGrp="1"/>
          </p:cNvSpPr>
          <p:nvPr>
            <p:ph type="title"/>
          </p:nvPr>
        </p:nvSpPr>
        <p:spPr/>
        <p:txBody>
          <a:bodyPr/>
          <a:lstStyle/>
          <a:p>
            <a:r>
              <a:rPr lang="en-US" dirty="0">
                <a:solidFill>
                  <a:srgbClr val="FF0000"/>
                </a:solidFill>
              </a:rPr>
              <a:t>General points:</a:t>
            </a:r>
          </a:p>
        </p:txBody>
      </p:sp>
      <p:sp>
        <p:nvSpPr>
          <p:cNvPr id="3" name="Content Placeholder 2">
            <a:extLst>
              <a:ext uri="{FF2B5EF4-FFF2-40B4-BE49-F238E27FC236}">
                <a16:creationId xmlns:a16="http://schemas.microsoft.com/office/drawing/2014/main" id="{29904CF5-C794-4807-BED4-3BABC52D2054}"/>
              </a:ext>
            </a:extLst>
          </p:cNvPr>
          <p:cNvSpPr>
            <a:spLocks noGrp="1"/>
          </p:cNvSpPr>
          <p:nvPr>
            <p:ph idx="1"/>
          </p:nvPr>
        </p:nvSpPr>
        <p:spPr>
          <a:xfrm>
            <a:off x="838200" y="1825625"/>
            <a:ext cx="10692740" cy="4351338"/>
          </a:xfrm>
        </p:spPr>
        <p:txBody>
          <a:bodyPr>
            <a:normAutofit fontScale="85000" lnSpcReduction="20000"/>
          </a:bodyPr>
          <a:lstStyle/>
          <a:p>
            <a:pPr algn="just"/>
            <a:r>
              <a:rPr lang="en-US" dirty="0"/>
              <a:t>Patients with COPD are best treated in an </a:t>
            </a:r>
            <a:r>
              <a:rPr lang="en-US" dirty="0">
                <a:solidFill>
                  <a:schemeClr val="accent1"/>
                </a:solidFill>
              </a:rPr>
              <a:t>upright position </a:t>
            </a:r>
            <a:r>
              <a:rPr lang="en-US" dirty="0"/>
              <a:t>at </a:t>
            </a:r>
            <a:r>
              <a:rPr lang="en-US" dirty="0">
                <a:solidFill>
                  <a:schemeClr val="accent1"/>
                </a:solidFill>
              </a:rPr>
              <a:t>mid-morning</a:t>
            </a:r>
            <a:r>
              <a:rPr lang="en-US" dirty="0"/>
              <a:t> or </a:t>
            </a:r>
            <a:r>
              <a:rPr lang="en-US" dirty="0">
                <a:solidFill>
                  <a:schemeClr val="accent1"/>
                </a:solidFill>
              </a:rPr>
              <a:t>early afternoon</a:t>
            </a:r>
            <a:r>
              <a:rPr lang="en-US" dirty="0"/>
              <a:t>, since they may become increasingly </a:t>
            </a:r>
            <a:r>
              <a:rPr lang="en-US" dirty="0" err="1"/>
              <a:t>dyspnoeic</a:t>
            </a:r>
            <a:r>
              <a:rPr lang="en-US" dirty="0"/>
              <a:t> if laid supine. </a:t>
            </a:r>
          </a:p>
          <a:p>
            <a:pPr algn="just"/>
            <a:r>
              <a:rPr lang="en-US" dirty="0">
                <a:solidFill>
                  <a:schemeClr val="accent1"/>
                </a:solidFill>
              </a:rPr>
              <a:t>LA</a:t>
            </a:r>
            <a:r>
              <a:rPr lang="en-US" dirty="0"/>
              <a:t> is preferred for dental treatment, but </a:t>
            </a:r>
            <a:r>
              <a:rPr lang="en-US" dirty="0">
                <a:solidFill>
                  <a:schemeClr val="accent1"/>
                </a:solidFill>
              </a:rPr>
              <a:t>bilateral mandibular or palatal injections should be avoided.</a:t>
            </a:r>
          </a:p>
          <a:p>
            <a:pPr algn="just"/>
            <a:r>
              <a:rPr lang="en-US" dirty="0">
                <a:solidFill>
                  <a:schemeClr val="accent1"/>
                </a:solidFill>
              </a:rPr>
              <a:t>Diazepam and midazolam </a:t>
            </a:r>
            <a:r>
              <a:rPr lang="en-US" dirty="0"/>
              <a:t>should not be used as they are respiratory depressants. Patients should be given GA only if absolutely necessary.</a:t>
            </a:r>
          </a:p>
          <a:p>
            <a:pPr algn="just"/>
            <a:r>
              <a:rPr lang="en-US" dirty="0"/>
              <a:t>The most important single factor in pre-operative care is </a:t>
            </a:r>
            <a:r>
              <a:rPr lang="en-US" dirty="0">
                <a:solidFill>
                  <a:schemeClr val="accent1"/>
                </a:solidFill>
              </a:rPr>
              <a:t>cessation of smoking </a:t>
            </a:r>
            <a:r>
              <a:rPr lang="en-US" dirty="0"/>
              <a:t>for at least 1 week pre-operatively. </a:t>
            </a:r>
          </a:p>
          <a:p>
            <a:pPr algn="just"/>
            <a:r>
              <a:rPr lang="en-US" dirty="0">
                <a:solidFill>
                  <a:schemeClr val="accent1"/>
                </a:solidFill>
              </a:rPr>
              <a:t>Respiratory infections </a:t>
            </a:r>
            <a:r>
              <a:rPr lang="en-US" dirty="0"/>
              <a:t>must also be eradicated, sputum should first be sent for culture and sensitivity, but antimicrobials such as amoxicillin should be started without awaiting results.</a:t>
            </a:r>
          </a:p>
          <a:p>
            <a:pPr algn="just"/>
            <a:r>
              <a:rPr lang="en-US" dirty="0"/>
              <a:t>Patients taking corticosteroids should be treated with appropriate precautions.</a:t>
            </a:r>
            <a:br>
              <a:rPr lang="en-US" dirty="0"/>
            </a:br>
            <a:endParaRPr lang="en-US" dirty="0"/>
          </a:p>
        </p:txBody>
      </p:sp>
    </p:spTree>
    <p:extLst>
      <p:ext uri="{BB962C8B-B14F-4D97-AF65-F5344CB8AC3E}">
        <p14:creationId xmlns:p14="http://schemas.microsoft.com/office/powerpoint/2010/main" val="15793240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TotalTime>
  <Words>478</Words>
  <Application>Microsoft Office PowerPoint</Application>
  <PresentationFormat>Widescreen</PresentationFormat>
  <Paragraphs>37</Paragraphs>
  <Slides>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Arial</vt:lpstr>
      <vt:lpstr>Calibri</vt:lpstr>
      <vt:lpstr>Calibri Light</vt:lpstr>
      <vt:lpstr>Office Theme</vt:lpstr>
      <vt:lpstr>CHRONIC OBSTRUCTIVE PULMONARY DISEASE</vt:lpstr>
      <vt:lpstr>COPD</vt:lpstr>
      <vt:lpstr>Characterized by</vt:lpstr>
      <vt:lpstr>The most important causes of COPD include</vt:lpstr>
      <vt:lpstr>The diagnosis of COPD is based upon</vt:lpstr>
      <vt:lpstr>Patients with COPD who need dental care can be classified as follows.</vt:lpstr>
      <vt:lpstr>General points: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CHRONIC OBSTRUCTIVE PULMONARY DISEASE</dc:title>
  <dc:creator>bayad Jaza</dc:creator>
  <cp:lastModifiedBy>bayad Jaza</cp:lastModifiedBy>
  <cp:revision>19</cp:revision>
  <dcterms:created xsi:type="dcterms:W3CDTF">2020-02-10T07:28:54Z</dcterms:created>
  <dcterms:modified xsi:type="dcterms:W3CDTF">2022-02-25T17:21:37Z</dcterms:modified>
</cp:coreProperties>
</file>