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sldIdLst>
    <p:sldId id="256" r:id="rId3"/>
    <p:sldId id="264" r:id="rId4"/>
    <p:sldId id="265" r:id="rId5"/>
    <p:sldId id="266" r:id="rId6"/>
    <p:sldId id="267" r:id="rId7"/>
    <p:sldId id="269" r:id="rId8"/>
    <p:sldId id="268" r:id="rId9"/>
    <p:sldId id="270" r:id="rId10"/>
    <p:sldId id="28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7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9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3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2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4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2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70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0BC9-08B9-47B7-900E-D2C432B18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9322C-D616-4788-8307-51E6D6A30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769F4-195A-482B-B766-EDBDA786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74D8-C435-449C-8A7D-39AABC95EC1F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39357-FD0A-4925-8D38-3C5A21DA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C01AF-0024-4D46-BAFA-5B332E99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6C13-35E2-4139-9ADD-B6E96E85B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B0F3-B857-43D5-B1CD-D1DA776E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63BB3-2279-4E7F-9E5D-37972A7D6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BC94F-BC17-4707-81A3-A63591C1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74D8-C435-449C-8A7D-39AABC95EC1F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970CA-61CB-4BB9-A8FE-622E6F40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97EB0-6B37-4C2E-ADC8-23BE4834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6C13-35E2-4139-9ADD-B6E96E85B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61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EB0D-2D49-47D5-9CC9-75E8F671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A2D0D-E571-4876-8D3D-BA0221B06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E9377-76A9-43FD-924A-499B0F20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74D8-C435-449C-8A7D-39AABC95EC1F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3A63E-020C-4AA9-A84C-7484FA66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DBAD-E0F9-4E35-9638-104BE462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6C13-35E2-4139-9ADD-B6E96E85B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28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05D3-4893-4330-A5DF-F93E206B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6F958-7309-4374-9323-FAE3BF1BD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2393C-A6BB-4BF2-A28D-9DB4AB450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9ABD6-14EB-456E-BFB0-D7BCF43F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74D8-C435-449C-8A7D-39AABC95EC1F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89DC6-AAE0-43A6-80F6-D5F77C06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47237-6F59-4215-A5CC-9B9A63E4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6C13-35E2-4139-9ADD-B6E96E85B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72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2E44-3D88-42A4-A0D4-0F415E91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89F28-D2FA-49BF-B0B2-550EBCCC9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D20E5-F46C-489E-9D81-642A33BBE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C4F5-DD34-48AA-8476-166788600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8DE80-293E-43E8-AE46-0CA3AEA1F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1326C-3971-45BF-9BE6-CD46AFE4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74D8-C435-449C-8A7D-39AABC95EC1F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566A4-6559-474C-B17B-B6D04038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F9E59-35C9-4243-8B6B-A841F8CD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6C13-35E2-4139-9ADD-B6E96E85B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0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BFCA1-702A-422F-AA87-4F919101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305A2-855E-48A6-A9EB-6631497C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74D8-C435-449C-8A7D-39AABC95EC1F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17B7B-2D58-4E15-95CD-C24460F2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5CB67-2312-4896-9FEA-05D0D14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6C13-35E2-4139-9ADD-B6E96E85B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28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3B1D7-2E19-485F-97C8-52175B36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74D8-C435-449C-8A7D-39AABC95EC1F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742AE-E22B-4720-9E27-436C5D81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D79F8-1017-4D39-A13F-F0BA3DFC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6C13-35E2-4139-9ADD-B6E96E85B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8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3475-2EE7-45A8-ACD6-07219B67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0158F-A353-46BE-833D-2EDF86D9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049B7-3F78-4A5D-9F35-395C14364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6F068-F28A-4D2D-A1DD-8042E9AC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74D8-C435-449C-8A7D-39AABC95EC1F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8A2DA-E216-4644-8928-A0953DC2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37AEB-6C73-4F81-9F45-19AD0C0D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6C13-35E2-4139-9ADD-B6E96E85B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19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3E3A-EC9D-4113-A789-5A1EFBF6A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74C60-9277-4F65-B20D-0B28953FC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B146C-C639-4C80-A1FC-9FC7D6605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5E8FA-8A59-41A2-ACEC-043384AE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74D8-C435-449C-8A7D-39AABC95EC1F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1ADCE-9FBE-43A6-9E93-EAC08967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3F162-0878-4454-ADF9-8D66E3ED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6C13-35E2-4139-9ADD-B6E96E85B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28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B2B1-94BF-44CF-8604-A69051E3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AD41C-B031-461C-BE82-769EE4623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D42B-60FB-476A-B059-D8C2CC5A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74D8-C435-449C-8A7D-39AABC95EC1F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C459-ED61-4341-A05D-33A78305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F2EB5-10BE-4AE6-9C10-FA24D88F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6C13-35E2-4139-9ADD-B6E96E85B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80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0EE7A3-3D95-4BA8-AC49-D22247006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9ACB8-C7D9-416F-9E01-83DF768A6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9DC83-7FD5-49C4-BDC1-6E77993A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74D8-C435-449C-8A7D-39AABC95EC1F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6465D-778F-4CEF-AF5B-ADE2A71B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55504-5ED6-4657-B8CA-9FF57325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6C13-35E2-4139-9ADD-B6E96E85B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1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40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57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69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4729C1A-5A68-434B-B96F-71FE106F2BC7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3FCDC22-4AEB-4423-9545-5F996E5B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2EB08-DAA2-4DB9-BE66-CF1796EE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97A23-50A2-423E-9D3F-C1964215A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C9EE9-EA35-4C10-BF26-3F86577EA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74D8-C435-449C-8A7D-39AABC95EC1F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A247-357B-4A87-AE7C-787F974DF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FDBA1-DB5D-4A8C-8E04-1DBD59B9B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E6C13-35E2-4139-9ADD-B6E96E85B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9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1C75-10E8-4ADB-8F2F-6194B5F8A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708" y="235308"/>
            <a:ext cx="8825658" cy="267764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Osteomyelitis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A391F-2692-437D-8462-7F754CD95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18003"/>
            <a:ext cx="8825658" cy="861420"/>
          </a:xfrm>
        </p:spPr>
        <p:txBody>
          <a:bodyPr>
            <a:normAutofit/>
          </a:bodyPr>
          <a:lstStyle/>
          <a:p>
            <a:r>
              <a:rPr lang="en-US" sz="2000" cap="none" dirty="0"/>
              <a:t>Dr.Bayad J. Mahmood</a:t>
            </a:r>
          </a:p>
        </p:txBody>
      </p:sp>
    </p:spTree>
    <p:extLst>
      <p:ext uri="{BB962C8B-B14F-4D97-AF65-F5344CB8AC3E}">
        <p14:creationId xmlns:p14="http://schemas.microsoft.com/office/powerpoint/2010/main" val="34394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D71D2-04BF-49B2-BC05-2B54406C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8" y="40550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Treatment: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777DF7-01F4-4F86-9A8D-241B5FF3A89F}"/>
              </a:ext>
            </a:extLst>
          </p:cNvPr>
          <p:cNvSpPr/>
          <p:nvPr/>
        </p:nvSpPr>
        <p:spPr>
          <a:xfrm>
            <a:off x="637478" y="2355631"/>
            <a:ext cx="9752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u="sng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Before treatment of chronic osteomyelitis the following should be done:</a:t>
            </a:r>
            <a:endParaRPr lang="en-US" sz="2000" u="sng" dirty="0"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*Biopsy: because some bone tumor give the same pictures of the disease.</a:t>
            </a:r>
            <a:endParaRPr lang="en-US" sz="20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indent="-342900" algn="just"/>
            <a:r>
              <a:rPr lang="en-US" sz="24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*Culture and sensitivity test: to determine the type of the bacteria and microorganism. </a:t>
            </a:r>
            <a:endParaRPr lang="en-US" sz="20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7D07E9-B4B0-4B9C-ACFC-4C71E8435AFD}"/>
              </a:ext>
            </a:extLst>
          </p:cNvPr>
          <p:cNvSpPr/>
          <p:nvPr/>
        </p:nvSpPr>
        <p:spPr>
          <a:xfrm>
            <a:off x="637478" y="4318135"/>
            <a:ext cx="79921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The management of chronic osteomyelitis is usually surgical and medical as following : </a:t>
            </a:r>
            <a:endParaRPr lang="en-US" sz="2200" b="1" dirty="0">
              <a:solidFill>
                <a:schemeClr val="accent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en-US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1-Surgical drainage of pus and removal of the sequestra (sequestrectomy).</a:t>
            </a:r>
            <a:endParaRPr lang="en-US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en-US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2-Excision of the external sinuses with irrigation of the area.</a:t>
            </a:r>
            <a:endParaRPr lang="en-US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en-US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3-Bone saucerization .</a:t>
            </a:r>
            <a:endParaRPr lang="en-US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en-US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4-Antibiotics coverage like acute form.</a:t>
            </a:r>
            <a:endParaRPr lang="en-US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FAA72-0E39-4F00-B890-09BA92B04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629" y="4279827"/>
            <a:ext cx="2582482" cy="2200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181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67AB-A1FA-4143-B8C6-18EF3A3A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Osteomyelitis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C4FE1-E3A1-4447-8E7E-9E2D119661E1}"/>
              </a:ext>
            </a:extLst>
          </p:cNvPr>
          <p:cNvSpPr/>
          <p:nvPr/>
        </p:nvSpPr>
        <p:spPr>
          <a:xfrm>
            <a:off x="1524000" y="2611945"/>
            <a:ext cx="8950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is inflammation of the </a:t>
            </a:r>
            <a:r>
              <a:rPr lang="en-US" sz="2800" dirty="0">
                <a:solidFill>
                  <a:srgbClr val="FF0000"/>
                </a:solidFill>
              </a:rPr>
              <a:t>medullary cavity </a:t>
            </a:r>
            <a:r>
              <a:rPr lang="en-US" sz="2800" dirty="0"/>
              <a:t>of a bone caused by an infection. It is seen particularly in those patients whose </a:t>
            </a:r>
            <a:r>
              <a:rPr lang="en-US" sz="2800" dirty="0">
                <a:solidFill>
                  <a:srgbClr val="FF0000"/>
                </a:solidFill>
              </a:rPr>
              <a:t>defense mechanism </a:t>
            </a:r>
            <a:r>
              <a:rPr lang="en-US" sz="2800" dirty="0"/>
              <a:t>against infection is compromised because of local or systemic factors.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195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F484-1319-4F3C-A0DA-7F38B0E9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Acute Osteomyelitis</a:t>
            </a:r>
            <a:r>
              <a:rPr lang="en-US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 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5D985E-635B-4D24-BA81-83A570E7AD77}"/>
              </a:ext>
            </a:extLst>
          </p:cNvPr>
          <p:cNvSpPr/>
          <p:nvPr/>
        </p:nvSpPr>
        <p:spPr>
          <a:xfrm>
            <a:off x="838200" y="2653463"/>
            <a:ext cx="10515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marR="4445" indent="-3175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It’s also called acute pyogenic osteomyelitis because the pyogenic bacteria which cause the disease are </a:t>
            </a:r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similar </a:t>
            </a:r>
            <a:r>
              <a:rPr lang="en-US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to those causing odontogenic infections. </a:t>
            </a:r>
          </a:p>
          <a:p>
            <a:pPr marL="4445" marR="4445" indent="141605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175" marR="4445" indent="-3175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The bacteria which responsible for the infection includes </a:t>
            </a:r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streptococci, anaerobic cocci such as </a:t>
            </a:r>
            <a:r>
              <a:rPr lang="en-US" sz="2800" dirty="0" err="1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Peptostrepto</a:t>
            </a:r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coccus,gram</a:t>
            </a:r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-negative rods such as  Fusobacterium and </a:t>
            </a:r>
            <a:r>
              <a:rPr lang="en-US" sz="2800" dirty="0" err="1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Prevotella</a:t>
            </a:r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marL="3175" marR="4445" indent="-3175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175" marR="4445" indent="-3175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The disease usually occur after </a:t>
            </a:r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trauma </a:t>
            </a:r>
            <a:r>
              <a:rPr lang="en-US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or </a:t>
            </a:r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spread of  odontogenic infection</a:t>
            </a:r>
            <a:r>
              <a:rPr lang="en-US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4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575FAE-174D-44B7-B0E4-5865A91BDC07}"/>
              </a:ext>
            </a:extLst>
          </p:cNvPr>
          <p:cNvSpPr/>
          <p:nvPr/>
        </p:nvSpPr>
        <p:spPr>
          <a:xfrm>
            <a:off x="253225" y="2569428"/>
            <a:ext cx="68905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Severe deep seated pain with tenderness and swelling in the affected area.  </a:t>
            </a:r>
          </a:p>
          <a:p>
            <a:pPr marL="514350" indent="-514350" algn="just">
              <a:buAutoNum type="arabicPeriod"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chemeClr val="accent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mandible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is affected more frequently than the maxilla. </a:t>
            </a:r>
          </a:p>
          <a:p>
            <a:pPr marL="514350" indent="-514350" algn="just">
              <a:buAutoNum type="arabicPeriod"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An important symptom is a developing </a:t>
            </a: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numbness 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over the lip and chin as a result of inferior alveolar nerve involvement .</a:t>
            </a:r>
          </a:p>
          <a:p>
            <a:pPr marL="514350" indent="-514350" algn="just">
              <a:buAutoNum type="arabicPeriod"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The patient give a </a:t>
            </a:r>
            <a:r>
              <a:rPr lang="en-US" sz="2400" dirty="0">
                <a:solidFill>
                  <a:srgbClr val="00B0F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history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of trauma or dental infection. </a:t>
            </a:r>
          </a:p>
          <a:p>
            <a:pPr marL="514350" indent="-514350" algn="just">
              <a:buAutoNum type="arabicPeriod"/>
            </a:pPr>
            <a:r>
              <a:rPr lang="en-US" sz="2400" dirty="0">
                <a:solidFill>
                  <a:srgbClr val="00B0F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Pus formation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00B0F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lymphadenopathy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in addition to general manifestation like </a:t>
            </a:r>
            <a:r>
              <a:rPr lang="en-US" sz="2400" dirty="0">
                <a:solidFill>
                  <a:srgbClr val="00B0F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fever</a:t>
            </a:r>
            <a:r>
              <a:rPr lang="en-U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0A7C5C-9158-435C-B9FB-74A9B4A0ECAA}"/>
              </a:ext>
            </a:extLst>
          </p:cNvPr>
          <p:cNvSpPr/>
          <p:nvPr/>
        </p:nvSpPr>
        <p:spPr>
          <a:xfrm>
            <a:off x="793049" y="889754"/>
            <a:ext cx="3953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Clinical features: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Image result for Acute Osteomyelitis jaw">
            <a:extLst>
              <a:ext uri="{FF2B5EF4-FFF2-40B4-BE49-F238E27FC236}">
                <a16:creationId xmlns:a16="http://schemas.microsoft.com/office/drawing/2014/main" id="{0025A2DC-5384-415C-9B4B-460A9C08B2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1EF95-6E3D-4B03-8297-B77643A6F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071" y="2700776"/>
            <a:ext cx="4567704" cy="360096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5605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0C559-3CA0-4884-AC40-28328587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70" y="30936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Management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2425E4-4764-4572-A1EC-152469DC2DB9}"/>
              </a:ext>
            </a:extLst>
          </p:cNvPr>
          <p:cNvSpPr/>
          <p:nvPr/>
        </p:nvSpPr>
        <p:spPr>
          <a:xfrm>
            <a:off x="307680" y="2258973"/>
            <a:ext cx="77047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Benzylpenicillin or clindamycin and metronidazole 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are normally started and altered as necessary according to the results of pus sensitivity testing.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The patient may require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hospital admission 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incision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drainage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with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irrigation 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of the area.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Removing obviously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non vital teeth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in the area of the infection is essential in the treatment.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acute osteomyelitis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that results from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jaw fracture</a:t>
            </a:r>
            <a:r>
              <a:rPr lang="en-U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EODNMH+TimesNewRoman"/>
              </a:rPr>
              <a:t>, 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wires or bone plates that may have been used to stabilize a fracture in the area, or any obviously loose pieces of bone.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Antibiotics should be continued for at least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4 weeks 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after control of the acute infection.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2BEA7-AE17-4146-85E4-B4601829B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240" y="2861310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3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F03E-C009-49AB-BD92-33DBCE9A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46" y="641726"/>
            <a:ext cx="10515600" cy="1325563"/>
          </a:xfrm>
        </p:spPr>
        <p:txBody>
          <a:bodyPr/>
          <a:lstStyle/>
          <a:p>
            <a:r>
              <a:rPr lang="en-US" i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Chronic osteomyelitis                                                                      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104BA6-21F7-491B-9962-A6D97E45EEB2}"/>
              </a:ext>
            </a:extLst>
          </p:cNvPr>
          <p:cNvSpPr/>
          <p:nvPr/>
        </p:nvSpPr>
        <p:spPr>
          <a:xfrm>
            <a:off x="645934" y="2493069"/>
            <a:ext cx="1014398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Usually developed from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untreated acute osteomyelitis 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or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low grade infection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, also other conditions may predispose to the development of the diseases like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diabetes or long-term 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corticosteriod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 use and bone abnormalities such as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Paget's disease or 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cemento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-osseous dysplasia.  </a:t>
            </a:r>
            <a:endParaRPr lang="en-US" sz="2000" dirty="0">
              <a:solidFill>
                <a:srgbClr val="0070C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en-US" sz="1400" dirty="0">
              <a:solidFill>
                <a:srgbClr val="0070C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Image result for Chronic osteomyelitis jaw">
            <a:extLst>
              <a:ext uri="{FF2B5EF4-FFF2-40B4-BE49-F238E27FC236}">
                <a16:creationId xmlns:a16="http://schemas.microsoft.com/office/drawing/2014/main" id="{3C783179-2307-49C2-99A6-816566B77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9"/>
          <a:stretch/>
        </p:blipFill>
        <p:spPr bwMode="auto">
          <a:xfrm>
            <a:off x="2514600" y="3982403"/>
            <a:ext cx="7740015" cy="272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4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59C0-EDD0-48FB-B43B-D0748A2B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Clinical features: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606E35-90F4-4A50-BE00-D926D2370526}"/>
              </a:ext>
            </a:extLst>
          </p:cNvPr>
          <p:cNvSpPr/>
          <p:nvPr/>
        </p:nvSpPr>
        <p:spPr>
          <a:xfrm>
            <a:off x="826770" y="3164874"/>
            <a:ext cx="64084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76225" algn="l"/>
              </a:tabLst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Pain and swelling is less severing than in acute form of the disease.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76225" algn="l"/>
              </a:tabLst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Pus discharge from the skin or oral mucosa.</a:t>
            </a:r>
            <a:endParaRPr lang="en-US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76225" algn="l"/>
              </a:tabLst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Mandible is enlarging due to bone deposition.</a:t>
            </a:r>
            <a:endParaRPr lang="en-US" sz="20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76225" algn="l"/>
              </a:tabLst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Sensation of the lower lip is intact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Image result for Chronic osteomyelitis jaw">
            <a:extLst>
              <a:ext uri="{FF2B5EF4-FFF2-40B4-BE49-F238E27FC236}">
                <a16:creationId xmlns:a16="http://schemas.microsoft.com/office/drawing/2014/main" id="{68B78A2D-02CC-474B-8F0D-6567333C1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06" b="40229"/>
          <a:stretch/>
        </p:blipFill>
        <p:spPr bwMode="auto">
          <a:xfrm>
            <a:off x="8732520" y="2325053"/>
            <a:ext cx="2823211" cy="44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9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AF6AC6-DA8E-4939-8410-D749EE95B6C3}"/>
              </a:ext>
            </a:extLst>
          </p:cNvPr>
          <p:cNvSpPr/>
          <p:nvPr/>
        </p:nvSpPr>
        <p:spPr>
          <a:xfrm>
            <a:off x="655716" y="2765873"/>
            <a:ext cx="5985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Irregular radio-opaque areas (sequestra) surrounded by radiolucencies are visible (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moth eaten appearance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A late sign of chronic osteomyelitis is radiological evidence of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periosteal new bone 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at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the lower border of the mandible </a:t>
            </a:r>
            <a:r>
              <a:rPr lang="en-US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or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above the buccal or lingual cortices.</a:t>
            </a:r>
            <a:endParaRPr lang="en-US" sz="2000" dirty="0">
              <a:solidFill>
                <a:srgbClr val="0070C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3D7CCC-0091-4A08-A1DA-1DBD5A6106B2}"/>
              </a:ext>
            </a:extLst>
          </p:cNvPr>
          <p:cNvSpPr/>
          <p:nvPr/>
        </p:nvSpPr>
        <p:spPr>
          <a:xfrm>
            <a:off x="655716" y="878324"/>
            <a:ext cx="4776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Radiographic features: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Image result for squestra osteomyelitis jaw">
            <a:extLst>
              <a:ext uri="{FF2B5EF4-FFF2-40B4-BE49-F238E27FC236}">
                <a16:creationId xmlns:a16="http://schemas.microsoft.com/office/drawing/2014/main" id="{70640A8C-CCA1-4467-8291-A57A7B05F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5" t="2600" r="1408" b="13399"/>
          <a:stretch/>
        </p:blipFill>
        <p:spPr bwMode="auto">
          <a:xfrm>
            <a:off x="7338060" y="2502983"/>
            <a:ext cx="4617720" cy="43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6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1F35-0BA3-4127-A066-EDAAFAF2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3C65A-70FA-4DBE-8E13-9DB6F1250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A787E-6CE0-46DB-93D1-66E9E087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85737"/>
            <a:ext cx="1156335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48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bone disease 1</Template>
  <TotalTime>4</TotalTime>
  <Words>505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Century Gothic</vt:lpstr>
      <vt:lpstr>Times New Roman</vt:lpstr>
      <vt:lpstr>Wingdings 3</vt:lpstr>
      <vt:lpstr>Ion Boardroom</vt:lpstr>
      <vt:lpstr>Office Theme</vt:lpstr>
      <vt:lpstr>Osteomyelitis</vt:lpstr>
      <vt:lpstr>Osteomyelitis:</vt:lpstr>
      <vt:lpstr>*Acute Osteomyelitis :     </vt:lpstr>
      <vt:lpstr>PowerPoint Presentation</vt:lpstr>
      <vt:lpstr>Management</vt:lpstr>
      <vt:lpstr>*Chronic osteomyelitis                                                                         </vt:lpstr>
      <vt:lpstr>Clinical features:</vt:lpstr>
      <vt:lpstr>PowerPoint Presentation</vt:lpstr>
      <vt:lpstr>PowerPoint Presentation</vt:lpstr>
      <vt:lpstr>Treatment: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bayad Jaza</dc:creator>
  <cp:lastModifiedBy>bayad Jaza</cp:lastModifiedBy>
  <cp:revision>3</cp:revision>
  <dcterms:created xsi:type="dcterms:W3CDTF">2020-01-31T07:20:24Z</dcterms:created>
  <dcterms:modified xsi:type="dcterms:W3CDTF">2022-02-18T18:24:14Z</dcterms:modified>
</cp:coreProperties>
</file>