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94" r:id="rId4"/>
    <p:sldId id="260" r:id="rId5"/>
    <p:sldId id="261" r:id="rId6"/>
    <p:sldId id="296" r:id="rId7"/>
    <p:sldId id="295" r:id="rId8"/>
    <p:sldId id="268" r:id="rId9"/>
    <p:sldId id="269" r:id="rId10"/>
    <p:sldId id="271" r:id="rId11"/>
    <p:sldId id="272" r:id="rId12"/>
    <p:sldId id="273" r:id="rId13"/>
    <p:sldId id="286" r:id="rId14"/>
    <p:sldId id="285" r:id="rId15"/>
    <p:sldId id="275" r:id="rId16"/>
    <p:sldId id="288" r:id="rId17"/>
    <p:sldId id="277" r:id="rId18"/>
    <p:sldId id="278" r:id="rId19"/>
    <p:sldId id="289" r:id="rId20"/>
    <p:sldId id="290" r:id="rId21"/>
    <p:sldId id="291" r:id="rId22"/>
    <p:sldId id="292" r:id="rId23"/>
    <p:sldId id="29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E4868-F385-4A85-93A7-E450C7189F3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74E0-7DB1-4FE3-A78B-F5BABA52D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74E0-7DB1-4FE3-A78B-F5BABA52DF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74E0-7DB1-4FE3-A78B-F5BABA52DF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238D7C-084D-43E5-985F-0D0DB67F641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4B2F34-E630-4CB1-B776-F606EC096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line.com/health/von-willebrand-disease" TargetMode="External"/><Relationship Id="rId13" Type="http://schemas.openxmlformats.org/officeDocument/2006/relationships/hyperlink" Target="https://www.healthline.com/health/side-effects-from-nsaids" TargetMode="External"/><Relationship Id="rId3" Type="http://schemas.openxmlformats.org/officeDocument/2006/relationships/hyperlink" Target="https://www.healthline.com/health/hemophilia" TargetMode="External"/><Relationship Id="rId7" Type="http://schemas.openxmlformats.org/officeDocument/2006/relationships/hyperlink" Target="https://www.healthline.com/health/thrombocytopenia" TargetMode="External"/><Relationship Id="rId12" Type="http://schemas.openxmlformats.org/officeDocument/2006/relationships/hyperlink" Target="https://www.healthline.com/health/pain-relief/is-aspirin-nsaid" TargetMode="External"/><Relationship Id="rId2" Type="http://schemas.openxmlformats.org/officeDocument/2006/relationships/hyperlink" Target="https://www.healthline.com/health/cuts-scratch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line.com/health/menstrual-problems" TargetMode="External"/><Relationship Id="rId11" Type="http://schemas.openxmlformats.org/officeDocument/2006/relationships/hyperlink" Target="https://www.healthline.com/health/radiation-therapy" TargetMode="External"/><Relationship Id="rId5" Type="http://schemas.openxmlformats.org/officeDocument/2006/relationships/hyperlink" Target="https://www.healthline.com/health/liver-diseases" TargetMode="External"/><Relationship Id="rId10" Type="http://schemas.openxmlformats.org/officeDocument/2006/relationships/hyperlink" Target="https://www.healthline.com/health/infection/antibiotic-side-effects" TargetMode="External"/><Relationship Id="rId4" Type="http://schemas.openxmlformats.org/officeDocument/2006/relationships/hyperlink" Target="https://www.healthline.com/health/leukemia" TargetMode="External"/><Relationship Id="rId9" Type="http://schemas.openxmlformats.org/officeDocument/2006/relationships/hyperlink" Target="https://www.healthline.com/health/vitamin-k-deficienc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Dr.Bayad J. Mahmood</a:t>
            </a:r>
          </a:p>
          <a:p>
            <a:r>
              <a:rPr lang="en-US" dirty="0"/>
              <a:t>BDS, FKBMS.MFS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Hemorrhage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49" y="838200"/>
            <a:ext cx="7772400" cy="1143000"/>
          </a:xfrm>
        </p:spPr>
        <p:txBody>
          <a:bodyPr/>
          <a:lstStyle/>
          <a:p>
            <a:r>
              <a:rPr lang="en-US" dirty="0"/>
              <a:t>Why Postoperative bleeding?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243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Trauma, poor hemostasis of the wound due to insufficient compression, or to inadequate removal of inflammatory and hyperplastic tissue from the surgical field.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2514600" cy="868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i="1" dirty="0"/>
              <a:t>Compression</a:t>
            </a:r>
            <a:r>
              <a:rPr lang="en-US" sz="3600" i="1" dirty="0"/>
              <a:t> </a:t>
            </a:r>
            <a:r>
              <a:rPr lang="en-US" sz="3600" dirty="0"/>
              <a:t>aims at causing </a:t>
            </a:r>
            <a:r>
              <a:rPr lang="en-US" sz="3600" dirty="0">
                <a:solidFill>
                  <a:srgbClr val="0070C0"/>
                </a:solidFill>
              </a:rPr>
              <a:t>vasoconstriction </a:t>
            </a:r>
            <a:r>
              <a:rPr lang="en-US" sz="3600" dirty="0"/>
              <a:t>and decreasing the permeability of the capillaries, and is achieved by placing gauze over the bleeding site with pressure. </a:t>
            </a:r>
          </a:p>
          <a:p>
            <a:r>
              <a:rPr lang="en-US" sz="3600" dirty="0"/>
              <a:t>Placing pressure by biting on a gauze for </a:t>
            </a:r>
            <a:r>
              <a:rPr lang="en-US" sz="3600" dirty="0">
                <a:solidFill>
                  <a:srgbClr val="0070C0"/>
                </a:solidFill>
              </a:rPr>
              <a:t>10– 30 min </a:t>
            </a:r>
            <a:r>
              <a:rPr lang="en-US" sz="3600" dirty="0"/>
              <a:t>over the </a:t>
            </a:r>
            <a:r>
              <a:rPr lang="en-US" sz="3600" dirty="0" err="1"/>
              <a:t>postextraction</a:t>
            </a:r>
            <a:r>
              <a:rPr lang="en-US" sz="3600" dirty="0"/>
              <a:t> wound or other superficial bleeding areas is usually sufficient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95375"/>
            <a:ext cx="57150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Suturing</a:t>
            </a:r>
            <a:r>
              <a:rPr lang="en-US" sz="2800" i="1" dirty="0"/>
              <a:t> </a:t>
            </a:r>
            <a:r>
              <a:rPr lang="en-US" sz="2800" dirty="0"/>
              <a:t>the wound mechanically obstructs the severed end of the bleeding vessel.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This technique is used for arresting soft tissue hemorrhage as well as post extraction bleeding that is treated with tightly suturing the wound margins</a:t>
            </a:r>
          </a:p>
        </p:txBody>
      </p:sp>
      <p:pic>
        <p:nvPicPr>
          <p:cNvPr id="1026" name="Picture 2" descr="Image result for Suturing of intraoral">
            <a:extLst>
              <a:ext uri="{FF2B5EF4-FFF2-40B4-BE49-F238E27FC236}">
                <a16:creationId xmlns:a16="http://schemas.microsoft.com/office/drawing/2014/main" id="{B08CCAB9-7D79-462D-B3AB-560A1A62F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7"/>
          <a:stretch/>
        </p:blipFill>
        <p:spPr bwMode="auto">
          <a:xfrm>
            <a:off x="6248400" y="2286000"/>
            <a:ext cx="27432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600" dirty="0"/>
          </a:p>
          <a:p>
            <a:pPr>
              <a:buNone/>
            </a:pPr>
            <a:r>
              <a:rPr lang="en-US" sz="3600" dirty="0"/>
              <a:t>a gauze pack is placed over the wound, which is stabilized with sutures over the </a:t>
            </a:r>
            <a:r>
              <a:rPr lang="en-US" sz="3600" dirty="0" err="1"/>
              <a:t>postextraction</a:t>
            </a:r>
            <a:r>
              <a:rPr lang="en-US" sz="3600" dirty="0"/>
              <a:t> socket for 2–3 days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1" y="838200"/>
            <a:ext cx="72542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5257800" cy="46101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20000"/>
          </a:bodyPr>
          <a:lstStyle/>
          <a:p>
            <a:endParaRPr lang="en-US" sz="3600" b="1" i="1" dirty="0"/>
          </a:p>
          <a:p>
            <a:r>
              <a:rPr lang="en-US" sz="3600" b="1" i="1" dirty="0"/>
              <a:t>Ligation</a:t>
            </a:r>
            <a:r>
              <a:rPr lang="en-US" sz="3600" i="1" dirty="0"/>
              <a:t> </a:t>
            </a:r>
            <a:r>
              <a:rPr lang="en-US" sz="3600" dirty="0"/>
              <a:t>is the most successful way to control soft tissue hemorrhage that involves a </a:t>
            </a:r>
            <a:r>
              <a:rPr lang="en-US" sz="3600" dirty="0">
                <a:solidFill>
                  <a:srgbClr val="0070C0"/>
                </a:solidFill>
              </a:rPr>
              <a:t>large vessel.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small-sized</a:t>
            </a:r>
            <a:r>
              <a:rPr lang="en-US" sz="3600" dirty="0"/>
              <a:t> vessel is bleeding, then a narrow hemostat is used to clamp the bleeding area of the soft tissues, arresting hemorrhage within a few </a:t>
            </a:r>
            <a:r>
              <a:rPr lang="en-US" sz="3600" dirty="0" err="1"/>
              <a:t>minutes,without</a:t>
            </a:r>
            <a:r>
              <a:rPr lang="en-US" sz="3600" dirty="0"/>
              <a:t> ligation of the tissues.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EC452-AE3C-498A-83C6-F00CA3076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66" b="11333"/>
          <a:stretch/>
        </p:blipFill>
        <p:spPr>
          <a:xfrm>
            <a:off x="5943600" y="1943099"/>
            <a:ext cx="3009901" cy="2971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1038225"/>
            <a:ext cx="4333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4953000" cy="2590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b="1" i="1" dirty="0"/>
              <a:t>Electrocoagulation</a:t>
            </a:r>
          </a:p>
          <a:p>
            <a:pPr>
              <a:buNone/>
            </a:pPr>
            <a:r>
              <a:rPr lang="en-US" sz="3600" i="1" dirty="0"/>
              <a:t>   </a:t>
            </a:r>
            <a:r>
              <a:rPr lang="en-US" sz="3600" dirty="0"/>
              <a:t>is based on the coagulation of blood through the application of heat.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72330-D3DF-4813-9741-6B760325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163824"/>
            <a:ext cx="5105400" cy="35227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7772400" cy="2438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n-US" sz="3600" b="1" i="1" dirty="0"/>
              <a:t>Hemostatic materials</a:t>
            </a:r>
            <a:r>
              <a:rPr lang="en-US" sz="3600" dirty="0"/>
              <a:t>, such as vasoconstrictors (adrenaline), </a:t>
            </a:r>
            <a:r>
              <a:rPr lang="en-US" sz="3600" dirty="0" err="1"/>
              <a:t>Surgicel</a:t>
            </a:r>
            <a:r>
              <a:rPr lang="en-US" sz="3600" dirty="0"/>
              <a:t>., Bone wax have proven to be very effective in the control of bleeding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E43A9-D917-4700-B1BA-0E5B6D21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53809"/>
            <a:ext cx="4663699" cy="3036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AA159-C0D9-43A9-A09C-924EBAD6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49" y="3929406"/>
            <a:ext cx="4251251" cy="20849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LECTURES\HEMOSTAL-GELscal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5049838" cy="504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Hemorrhage or haemorrhage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 blood escaping from the circulatory system from damaged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blood vessels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hemorrhage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loss exceeding circulating blood volume within a 24-hour period.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loss of 50% of circulating blood volume within a 3-hour period.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loss exceeding 150 ml/min.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loss that necessitates plasma and platelet transfusion.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ECTURES\1264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LECTURES\local-hemostatic-agents2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228" y="511304"/>
            <a:ext cx="7742971" cy="581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LECTURES\local-hemostatic-agents2-13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3790"/>
            <a:ext cx="8195715" cy="615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LECTURES\local-hemostatic-agents2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0"/>
            <a:ext cx="69342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AFDA08-8304-49D2-A4E0-A3C21366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28600"/>
            <a:ext cx="90678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" y="914400"/>
            <a:ext cx="8763000" cy="47328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Reactionary haemorrhage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delayed haemorrhage </a:t>
            </a:r>
            <a:r>
              <a:rPr kumimoji="0" lang="en-US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(within 24 hours) and is usually caused by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dislodgement of clot by </a:t>
            </a:r>
            <a:r>
              <a:rPr kumimoji="0" lang="en-US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resuscitation, normalization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blood pressure and vasodilatation.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Reactionary haemorrhage may also result from technical failure such as slippage of a ligature.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229600" cy="3530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Secondary haemorrhage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is caused by sloughing of the wall of a vessel. It usually occurs 7–14 days after injury and is precipitated by factors such as (such as from a drain) or 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infection, pressure necrosis and malignancy</a:t>
            </a:r>
            <a:r>
              <a:rPr lang="en-US" sz="2400" dirty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6434E-255A-4AFB-988E-645D1F84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7" y="1676400"/>
            <a:ext cx="844234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7E0FF-2008-411A-990B-26A34E8DC44E}"/>
              </a:ext>
            </a:extLst>
          </p:cNvPr>
          <p:cNvSpPr/>
          <p:nvPr/>
        </p:nvSpPr>
        <p:spPr>
          <a:xfrm>
            <a:off x="469605" y="37497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Proxima Nova"/>
              </a:rPr>
              <a:t>What are the common causes of bleeding?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FE0CF-4C92-4E94-8FEF-0C78C8383277}"/>
              </a:ext>
            </a:extLst>
          </p:cNvPr>
          <p:cNvSpPr/>
          <p:nvPr/>
        </p:nvSpPr>
        <p:spPr>
          <a:xfrm>
            <a:off x="622005" y="1028343"/>
            <a:ext cx="762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Traumatic bleeding:</a:t>
            </a:r>
          </a:p>
          <a:p>
            <a:pPr marL="287338" indent="222250">
              <a:buFont typeface="+mj-lt"/>
              <a:buAutoNum type="alphaLcParenR"/>
            </a:pPr>
            <a:r>
              <a:rPr lang="en-US" dirty="0"/>
              <a:t>Lacerations (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cuts</a:t>
            </a:r>
            <a:r>
              <a:rPr lang="en-US" dirty="0"/>
              <a:t>)</a:t>
            </a:r>
          </a:p>
          <a:p>
            <a:pPr marL="287338" indent="222250">
              <a:buFont typeface="+mj-lt"/>
              <a:buAutoNum type="alphaLcParenR"/>
            </a:pPr>
            <a:r>
              <a:rPr lang="en-US" dirty="0"/>
              <a:t>Puncture wounds from items like needles, nails, or knives</a:t>
            </a:r>
          </a:p>
          <a:p>
            <a:pPr marL="287338" indent="222250">
              <a:buFont typeface="+mj-lt"/>
              <a:buAutoNum type="alphaLcParenR"/>
            </a:pPr>
            <a:r>
              <a:rPr lang="en-US" dirty="0"/>
              <a:t>Crushing injuries</a:t>
            </a:r>
          </a:p>
          <a:p>
            <a:pPr marL="287338" indent="222250">
              <a:buFont typeface="+mj-lt"/>
              <a:buAutoNum type="alphaLcParenR"/>
            </a:pPr>
            <a:r>
              <a:rPr lang="en-US" dirty="0"/>
              <a:t>Gunshot wounds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Medical conditions:</a:t>
            </a:r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Hemophilia</a:t>
            </a:r>
            <a:endParaRPr lang="en-US" dirty="0"/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Leukemia</a:t>
            </a:r>
            <a:endParaRPr lang="en-US" dirty="0"/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 disease</a:t>
            </a:r>
            <a:endParaRPr lang="en-US" dirty="0"/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Menorrhagia</a:t>
            </a:r>
            <a:r>
              <a:rPr lang="en-US" dirty="0"/>
              <a:t>,</a:t>
            </a:r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Thrombocytopenia</a:t>
            </a:r>
            <a:endParaRPr lang="en-US" dirty="0"/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Von 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willebrand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disease</a:t>
            </a:r>
            <a:endParaRPr lang="en-US" dirty="0"/>
          </a:p>
          <a:p>
            <a:pPr marL="342900" indent="166688">
              <a:buFont typeface="+mj-lt"/>
              <a:buAutoNum type="alphaLcParenR"/>
            </a:pP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Vitamin K deficiency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Medicines:</a:t>
            </a:r>
          </a:p>
          <a:p>
            <a:pPr marL="342900" indent="61913">
              <a:buFont typeface="+mj-lt"/>
              <a:buAutoNum type="alphaLcParenR"/>
            </a:pP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Antibiotics</a:t>
            </a:r>
            <a:r>
              <a:rPr lang="en-US" dirty="0"/>
              <a:t>, when used on a long-term basis</a:t>
            </a:r>
          </a:p>
          <a:p>
            <a:pPr marL="342900" indent="61913">
              <a:buFont typeface="+mj-lt"/>
              <a:buAutoNum type="alphaLcParenR"/>
            </a:pPr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Radiation therapy</a:t>
            </a:r>
            <a:endParaRPr lang="en-US" dirty="0"/>
          </a:p>
          <a:p>
            <a:pPr marL="342900" indent="61913">
              <a:buFont typeface="+mj-lt"/>
              <a:buAutoNum type="alphaLcParenR"/>
            </a:pPr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Aspirin</a:t>
            </a:r>
            <a:r>
              <a:rPr lang="en-US" dirty="0"/>
              <a:t> and other </a:t>
            </a:r>
            <a:r>
              <a:rPr lang="en-US" dirty="0" err="1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nsaids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ews701 BT" pitchFamily="18" charset="0"/>
              </a:rPr>
              <a:t>The adult human has approximately 5 </a:t>
            </a:r>
            <a:r>
              <a:rPr lang="en-US" sz="3600" dirty="0" err="1">
                <a:latin typeface="News701 BT" pitchFamily="18" charset="0"/>
              </a:rPr>
              <a:t>litres</a:t>
            </a:r>
            <a:r>
              <a:rPr lang="en-US" sz="3600" dirty="0">
                <a:latin typeface="News701 BT" pitchFamily="18" charset="0"/>
              </a:rPr>
              <a:t> of blood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News701 BT" pitchFamily="18" charset="0"/>
              </a:rPr>
              <a:t>(70 ml kg–1 children and adults, 80 ml kg–1 neonates</a:t>
            </a:r>
            <a:r>
              <a:rPr lang="en-US" sz="3600" dirty="0">
                <a:solidFill>
                  <a:srgbClr val="FF0000"/>
                </a:solidFill>
              </a:rPr>
              <a:t>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05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Hemorrhage is a common complication in oral surgery, and may occur during a simple tooth extraction or during any other surgical procedure,</a:t>
            </a:r>
          </a:p>
          <a:p>
            <a:endParaRPr lang="en-US" sz="3600" dirty="0"/>
          </a:p>
          <a:p>
            <a:r>
              <a:rPr lang="en-US" sz="3600" dirty="0"/>
              <a:t>Hemorrhage may be due to trauma of the vessels in the region as well as to problems related to blood coagulation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0AB43D-EF3D-42F2-94C5-A56F36DB75F8}"/>
              </a:ext>
            </a:extLst>
          </p:cNvPr>
          <p:cNvSpPr txBox="1">
            <a:spLocks/>
          </p:cNvSpPr>
          <p:nvPr/>
        </p:nvSpPr>
        <p:spPr>
          <a:xfrm>
            <a:off x="474921" y="4281377"/>
            <a:ext cx="8194158" cy="1979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hemorrhage may occur as a result of injury or severance of the </a:t>
            </a:r>
            <a:r>
              <a:rPr lang="en-US" sz="3600" dirty="0">
                <a:solidFill>
                  <a:srgbClr val="0070C0"/>
                </a:solidFill>
              </a:rPr>
              <a:t>inferior alveolar vessels </a:t>
            </a:r>
            <a:r>
              <a:rPr lang="en-US" sz="3600" dirty="0"/>
              <a:t>or the </a:t>
            </a:r>
            <a:r>
              <a:rPr lang="en-US" sz="3600" dirty="0">
                <a:solidFill>
                  <a:srgbClr val="0070C0"/>
                </a:solidFill>
              </a:rPr>
              <a:t>palatal artery.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542</Words>
  <Application>Microsoft Office PowerPoint</Application>
  <PresentationFormat>On-screen Show (4:3)</PresentationFormat>
  <Paragraphs>63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Franklin Gothic Book</vt:lpstr>
      <vt:lpstr>News701 BT</vt:lpstr>
      <vt:lpstr>Perpetua</vt:lpstr>
      <vt:lpstr>Proxima Nova</vt:lpstr>
      <vt:lpstr>Times New Roman</vt:lpstr>
      <vt:lpstr>Wingdings 2</vt:lpstr>
      <vt:lpstr>Equity</vt:lpstr>
      <vt:lpstr>Hemorrhage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Postoperative bleeding? 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Haemorrhage </dc:title>
  <dc:creator>Aza</dc:creator>
  <cp:lastModifiedBy>bayad Jaza</cp:lastModifiedBy>
  <cp:revision>46</cp:revision>
  <dcterms:created xsi:type="dcterms:W3CDTF">2013-09-12T20:53:14Z</dcterms:created>
  <dcterms:modified xsi:type="dcterms:W3CDTF">2019-11-04T19:39:38Z</dcterms:modified>
</cp:coreProperties>
</file>