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3" r:id="rId3"/>
    <p:sldId id="257" r:id="rId4"/>
    <p:sldId id="275" r:id="rId5"/>
    <p:sldId id="283" r:id="rId6"/>
    <p:sldId id="278" r:id="rId7"/>
    <p:sldId id="279" r:id="rId8"/>
    <p:sldId id="276" r:id="rId9"/>
    <p:sldId id="277" r:id="rId10"/>
    <p:sldId id="258" r:id="rId11"/>
    <p:sldId id="28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3" d="100"/>
          <a:sy n="73" d="100"/>
        </p:scale>
        <p:origin x="97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C72AC-5541-4AE4-8E0A-6F4431FA0E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7836C7-0ED8-44C6-8D06-7CC996D767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D60B0E-3572-4178-9E05-81DC051A9D10}"/>
              </a:ext>
            </a:extLst>
          </p:cNvPr>
          <p:cNvSpPr>
            <a:spLocks noGrp="1"/>
          </p:cNvSpPr>
          <p:nvPr>
            <p:ph type="dt" sz="half" idx="10"/>
          </p:nvPr>
        </p:nvSpPr>
        <p:spPr/>
        <p:txBody>
          <a:bodyPr/>
          <a:lstStyle/>
          <a:p>
            <a:fld id="{B7FD63DA-CB3D-431B-A771-FBC33ECDB3E5}" type="datetimeFigureOut">
              <a:rPr lang="en-US" smtClean="0"/>
              <a:t>2/25/2022</a:t>
            </a:fld>
            <a:endParaRPr lang="en-US"/>
          </a:p>
        </p:txBody>
      </p:sp>
      <p:sp>
        <p:nvSpPr>
          <p:cNvPr id="5" name="Footer Placeholder 4">
            <a:extLst>
              <a:ext uri="{FF2B5EF4-FFF2-40B4-BE49-F238E27FC236}">
                <a16:creationId xmlns:a16="http://schemas.microsoft.com/office/drawing/2014/main" id="{891D0AC4-CEBF-4861-B68F-78FB21B6C4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AF6006-6FA5-4950-87DE-FC88B5992C6B}"/>
              </a:ext>
            </a:extLst>
          </p:cNvPr>
          <p:cNvSpPr>
            <a:spLocks noGrp="1"/>
          </p:cNvSpPr>
          <p:nvPr>
            <p:ph type="sldNum" sz="quarter" idx="12"/>
          </p:nvPr>
        </p:nvSpPr>
        <p:spPr/>
        <p:txBody>
          <a:bodyPr/>
          <a:lstStyle/>
          <a:p>
            <a:fld id="{13AF5910-C895-4EAA-80DA-983C8283B685}" type="slidenum">
              <a:rPr lang="en-US" smtClean="0"/>
              <a:t>‹#›</a:t>
            </a:fld>
            <a:endParaRPr lang="en-US"/>
          </a:p>
        </p:txBody>
      </p:sp>
    </p:spTree>
    <p:extLst>
      <p:ext uri="{BB962C8B-B14F-4D97-AF65-F5344CB8AC3E}">
        <p14:creationId xmlns:p14="http://schemas.microsoft.com/office/powerpoint/2010/main" val="3948811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DE057-CC18-41B5-941D-92B6994A67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6AD77C-4740-4BA4-B133-FE488D4FE0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5E4128-17FC-460A-8B18-CC1614EA7416}"/>
              </a:ext>
            </a:extLst>
          </p:cNvPr>
          <p:cNvSpPr>
            <a:spLocks noGrp="1"/>
          </p:cNvSpPr>
          <p:nvPr>
            <p:ph type="dt" sz="half" idx="10"/>
          </p:nvPr>
        </p:nvSpPr>
        <p:spPr/>
        <p:txBody>
          <a:bodyPr/>
          <a:lstStyle/>
          <a:p>
            <a:fld id="{B7FD63DA-CB3D-431B-A771-FBC33ECDB3E5}" type="datetimeFigureOut">
              <a:rPr lang="en-US" smtClean="0"/>
              <a:t>2/25/2022</a:t>
            </a:fld>
            <a:endParaRPr lang="en-US"/>
          </a:p>
        </p:txBody>
      </p:sp>
      <p:sp>
        <p:nvSpPr>
          <p:cNvPr id="5" name="Footer Placeholder 4">
            <a:extLst>
              <a:ext uri="{FF2B5EF4-FFF2-40B4-BE49-F238E27FC236}">
                <a16:creationId xmlns:a16="http://schemas.microsoft.com/office/drawing/2014/main" id="{16F52656-85A9-4A6B-820C-59DE9945D2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CA5CDA-3C14-4DAF-B568-BB54D2C4C958}"/>
              </a:ext>
            </a:extLst>
          </p:cNvPr>
          <p:cNvSpPr>
            <a:spLocks noGrp="1"/>
          </p:cNvSpPr>
          <p:nvPr>
            <p:ph type="sldNum" sz="quarter" idx="12"/>
          </p:nvPr>
        </p:nvSpPr>
        <p:spPr/>
        <p:txBody>
          <a:bodyPr/>
          <a:lstStyle/>
          <a:p>
            <a:fld id="{13AF5910-C895-4EAA-80DA-983C8283B685}" type="slidenum">
              <a:rPr lang="en-US" smtClean="0"/>
              <a:t>‹#›</a:t>
            </a:fld>
            <a:endParaRPr lang="en-US"/>
          </a:p>
        </p:txBody>
      </p:sp>
    </p:spTree>
    <p:extLst>
      <p:ext uri="{BB962C8B-B14F-4D97-AF65-F5344CB8AC3E}">
        <p14:creationId xmlns:p14="http://schemas.microsoft.com/office/powerpoint/2010/main" val="2157138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68695F-CA7B-4808-8585-B6983ADE09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6F18DE-4D41-433B-B50C-5DF41308BC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EA088D-A505-4197-9BA4-2D1497371F33}"/>
              </a:ext>
            </a:extLst>
          </p:cNvPr>
          <p:cNvSpPr>
            <a:spLocks noGrp="1"/>
          </p:cNvSpPr>
          <p:nvPr>
            <p:ph type="dt" sz="half" idx="10"/>
          </p:nvPr>
        </p:nvSpPr>
        <p:spPr/>
        <p:txBody>
          <a:bodyPr/>
          <a:lstStyle/>
          <a:p>
            <a:fld id="{B7FD63DA-CB3D-431B-A771-FBC33ECDB3E5}" type="datetimeFigureOut">
              <a:rPr lang="en-US" smtClean="0"/>
              <a:t>2/25/2022</a:t>
            </a:fld>
            <a:endParaRPr lang="en-US"/>
          </a:p>
        </p:txBody>
      </p:sp>
      <p:sp>
        <p:nvSpPr>
          <p:cNvPr id="5" name="Footer Placeholder 4">
            <a:extLst>
              <a:ext uri="{FF2B5EF4-FFF2-40B4-BE49-F238E27FC236}">
                <a16:creationId xmlns:a16="http://schemas.microsoft.com/office/drawing/2014/main" id="{A3F79114-D4EA-474B-BDBD-80309F0B23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298B2F-BB0D-4D0F-99C2-3A9BF282800B}"/>
              </a:ext>
            </a:extLst>
          </p:cNvPr>
          <p:cNvSpPr>
            <a:spLocks noGrp="1"/>
          </p:cNvSpPr>
          <p:nvPr>
            <p:ph type="sldNum" sz="quarter" idx="12"/>
          </p:nvPr>
        </p:nvSpPr>
        <p:spPr/>
        <p:txBody>
          <a:bodyPr/>
          <a:lstStyle/>
          <a:p>
            <a:fld id="{13AF5910-C895-4EAA-80DA-983C8283B685}" type="slidenum">
              <a:rPr lang="en-US" smtClean="0"/>
              <a:t>‹#›</a:t>
            </a:fld>
            <a:endParaRPr lang="en-US"/>
          </a:p>
        </p:txBody>
      </p:sp>
    </p:spTree>
    <p:extLst>
      <p:ext uri="{BB962C8B-B14F-4D97-AF65-F5344CB8AC3E}">
        <p14:creationId xmlns:p14="http://schemas.microsoft.com/office/powerpoint/2010/main" val="3508656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40E95-C047-4C04-B0B9-7F585D7CBB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592A48-B4C5-4567-8AC0-07AFAAEC3D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781E40-7A29-4A27-A147-FC580A8E3B54}"/>
              </a:ext>
            </a:extLst>
          </p:cNvPr>
          <p:cNvSpPr>
            <a:spLocks noGrp="1"/>
          </p:cNvSpPr>
          <p:nvPr>
            <p:ph type="dt" sz="half" idx="10"/>
          </p:nvPr>
        </p:nvSpPr>
        <p:spPr/>
        <p:txBody>
          <a:bodyPr/>
          <a:lstStyle/>
          <a:p>
            <a:fld id="{B7FD63DA-CB3D-431B-A771-FBC33ECDB3E5}" type="datetimeFigureOut">
              <a:rPr lang="en-US" smtClean="0"/>
              <a:t>2/25/2022</a:t>
            </a:fld>
            <a:endParaRPr lang="en-US"/>
          </a:p>
        </p:txBody>
      </p:sp>
      <p:sp>
        <p:nvSpPr>
          <p:cNvPr id="5" name="Footer Placeholder 4">
            <a:extLst>
              <a:ext uri="{FF2B5EF4-FFF2-40B4-BE49-F238E27FC236}">
                <a16:creationId xmlns:a16="http://schemas.microsoft.com/office/drawing/2014/main" id="{99EB61B0-0640-4B63-9772-A108EE0310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12242A-6D67-4A08-BAEB-0859105C7A78}"/>
              </a:ext>
            </a:extLst>
          </p:cNvPr>
          <p:cNvSpPr>
            <a:spLocks noGrp="1"/>
          </p:cNvSpPr>
          <p:nvPr>
            <p:ph type="sldNum" sz="quarter" idx="12"/>
          </p:nvPr>
        </p:nvSpPr>
        <p:spPr/>
        <p:txBody>
          <a:bodyPr/>
          <a:lstStyle/>
          <a:p>
            <a:fld id="{13AF5910-C895-4EAA-80DA-983C8283B685}" type="slidenum">
              <a:rPr lang="en-US" smtClean="0"/>
              <a:t>‹#›</a:t>
            </a:fld>
            <a:endParaRPr lang="en-US"/>
          </a:p>
        </p:txBody>
      </p:sp>
    </p:spTree>
    <p:extLst>
      <p:ext uri="{BB962C8B-B14F-4D97-AF65-F5344CB8AC3E}">
        <p14:creationId xmlns:p14="http://schemas.microsoft.com/office/powerpoint/2010/main" val="672280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09991-9F4C-4582-B893-15F110E951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67F6E3-5CCE-48B9-A884-0F24C1FF9D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6AE8BB-05B6-4F08-8C5A-4EA833A15904}"/>
              </a:ext>
            </a:extLst>
          </p:cNvPr>
          <p:cNvSpPr>
            <a:spLocks noGrp="1"/>
          </p:cNvSpPr>
          <p:nvPr>
            <p:ph type="dt" sz="half" idx="10"/>
          </p:nvPr>
        </p:nvSpPr>
        <p:spPr/>
        <p:txBody>
          <a:bodyPr/>
          <a:lstStyle/>
          <a:p>
            <a:fld id="{B7FD63DA-CB3D-431B-A771-FBC33ECDB3E5}" type="datetimeFigureOut">
              <a:rPr lang="en-US" smtClean="0"/>
              <a:t>2/25/2022</a:t>
            </a:fld>
            <a:endParaRPr lang="en-US"/>
          </a:p>
        </p:txBody>
      </p:sp>
      <p:sp>
        <p:nvSpPr>
          <p:cNvPr id="5" name="Footer Placeholder 4">
            <a:extLst>
              <a:ext uri="{FF2B5EF4-FFF2-40B4-BE49-F238E27FC236}">
                <a16:creationId xmlns:a16="http://schemas.microsoft.com/office/drawing/2014/main" id="{F17E404D-915A-4318-815A-26D4E602B8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B539EE-ABA2-42A3-B973-B236508BA195}"/>
              </a:ext>
            </a:extLst>
          </p:cNvPr>
          <p:cNvSpPr>
            <a:spLocks noGrp="1"/>
          </p:cNvSpPr>
          <p:nvPr>
            <p:ph type="sldNum" sz="quarter" idx="12"/>
          </p:nvPr>
        </p:nvSpPr>
        <p:spPr/>
        <p:txBody>
          <a:bodyPr/>
          <a:lstStyle/>
          <a:p>
            <a:fld id="{13AF5910-C895-4EAA-80DA-983C8283B685}" type="slidenum">
              <a:rPr lang="en-US" smtClean="0"/>
              <a:t>‹#›</a:t>
            </a:fld>
            <a:endParaRPr lang="en-US"/>
          </a:p>
        </p:txBody>
      </p:sp>
    </p:spTree>
    <p:extLst>
      <p:ext uri="{BB962C8B-B14F-4D97-AF65-F5344CB8AC3E}">
        <p14:creationId xmlns:p14="http://schemas.microsoft.com/office/powerpoint/2010/main" val="2240661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E0BDA-FB88-4CC4-B6CE-E76AC78F78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6AADE9-8584-49BE-8A07-BC1C52739C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13C6B9-8FBF-4334-A20A-C9C9C6B585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ACA604-7899-4B87-8679-5AA1B4E5D2F5}"/>
              </a:ext>
            </a:extLst>
          </p:cNvPr>
          <p:cNvSpPr>
            <a:spLocks noGrp="1"/>
          </p:cNvSpPr>
          <p:nvPr>
            <p:ph type="dt" sz="half" idx="10"/>
          </p:nvPr>
        </p:nvSpPr>
        <p:spPr/>
        <p:txBody>
          <a:bodyPr/>
          <a:lstStyle/>
          <a:p>
            <a:fld id="{B7FD63DA-CB3D-431B-A771-FBC33ECDB3E5}" type="datetimeFigureOut">
              <a:rPr lang="en-US" smtClean="0"/>
              <a:t>2/25/2022</a:t>
            </a:fld>
            <a:endParaRPr lang="en-US"/>
          </a:p>
        </p:txBody>
      </p:sp>
      <p:sp>
        <p:nvSpPr>
          <p:cNvPr id="6" name="Footer Placeholder 5">
            <a:extLst>
              <a:ext uri="{FF2B5EF4-FFF2-40B4-BE49-F238E27FC236}">
                <a16:creationId xmlns:a16="http://schemas.microsoft.com/office/drawing/2014/main" id="{16F59DEF-7EEC-4F5B-8B10-28C64CE2BB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3ED8F-0FD8-4742-9B27-BEF5C6F89F72}"/>
              </a:ext>
            </a:extLst>
          </p:cNvPr>
          <p:cNvSpPr>
            <a:spLocks noGrp="1"/>
          </p:cNvSpPr>
          <p:nvPr>
            <p:ph type="sldNum" sz="quarter" idx="12"/>
          </p:nvPr>
        </p:nvSpPr>
        <p:spPr/>
        <p:txBody>
          <a:bodyPr/>
          <a:lstStyle/>
          <a:p>
            <a:fld id="{13AF5910-C895-4EAA-80DA-983C8283B685}" type="slidenum">
              <a:rPr lang="en-US" smtClean="0"/>
              <a:t>‹#›</a:t>
            </a:fld>
            <a:endParaRPr lang="en-US"/>
          </a:p>
        </p:txBody>
      </p:sp>
    </p:spTree>
    <p:extLst>
      <p:ext uri="{BB962C8B-B14F-4D97-AF65-F5344CB8AC3E}">
        <p14:creationId xmlns:p14="http://schemas.microsoft.com/office/powerpoint/2010/main" val="3219209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F1077-B05B-4D71-AAD7-25357D37A9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265B9A-F26A-41E6-907F-F4B88565AA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B0EA37-40DF-4A1A-A5F8-D53E80D952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F0B02B-E0EF-4461-80F0-F385E664A5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D00350-3E13-4423-855E-21B0B6BF58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AEAE9F-B097-4990-B66A-7A700CC0780D}"/>
              </a:ext>
            </a:extLst>
          </p:cNvPr>
          <p:cNvSpPr>
            <a:spLocks noGrp="1"/>
          </p:cNvSpPr>
          <p:nvPr>
            <p:ph type="dt" sz="half" idx="10"/>
          </p:nvPr>
        </p:nvSpPr>
        <p:spPr/>
        <p:txBody>
          <a:bodyPr/>
          <a:lstStyle/>
          <a:p>
            <a:fld id="{B7FD63DA-CB3D-431B-A771-FBC33ECDB3E5}" type="datetimeFigureOut">
              <a:rPr lang="en-US" smtClean="0"/>
              <a:t>2/25/2022</a:t>
            </a:fld>
            <a:endParaRPr lang="en-US"/>
          </a:p>
        </p:txBody>
      </p:sp>
      <p:sp>
        <p:nvSpPr>
          <p:cNvPr id="8" name="Footer Placeholder 7">
            <a:extLst>
              <a:ext uri="{FF2B5EF4-FFF2-40B4-BE49-F238E27FC236}">
                <a16:creationId xmlns:a16="http://schemas.microsoft.com/office/drawing/2014/main" id="{771E7E18-04FD-48E9-814E-D359C1C738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ED2BD3-E755-476D-926A-E31462D6F1F5}"/>
              </a:ext>
            </a:extLst>
          </p:cNvPr>
          <p:cNvSpPr>
            <a:spLocks noGrp="1"/>
          </p:cNvSpPr>
          <p:nvPr>
            <p:ph type="sldNum" sz="quarter" idx="12"/>
          </p:nvPr>
        </p:nvSpPr>
        <p:spPr/>
        <p:txBody>
          <a:bodyPr/>
          <a:lstStyle/>
          <a:p>
            <a:fld id="{13AF5910-C895-4EAA-80DA-983C8283B685}" type="slidenum">
              <a:rPr lang="en-US" smtClean="0"/>
              <a:t>‹#›</a:t>
            </a:fld>
            <a:endParaRPr lang="en-US"/>
          </a:p>
        </p:txBody>
      </p:sp>
    </p:spTree>
    <p:extLst>
      <p:ext uri="{BB962C8B-B14F-4D97-AF65-F5344CB8AC3E}">
        <p14:creationId xmlns:p14="http://schemas.microsoft.com/office/powerpoint/2010/main" val="3880872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71DD0-1EFE-4ACB-BA1C-38A7987248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C3E203-7797-47AB-999E-485F34C8F007}"/>
              </a:ext>
            </a:extLst>
          </p:cNvPr>
          <p:cNvSpPr>
            <a:spLocks noGrp="1"/>
          </p:cNvSpPr>
          <p:nvPr>
            <p:ph type="dt" sz="half" idx="10"/>
          </p:nvPr>
        </p:nvSpPr>
        <p:spPr/>
        <p:txBody>
          <a:bodyPr/>
          <a:lstStyle/>
          <a:p>
            <a:fld id="{B7FD63DA-CB3D-431B-A771-FBC33ECDB3E5}" type="datetimeFigureOut">
              <a:rPr lang="en-US" smtClean="0"/>
              <a:t>2/25/2022</a:t>
            </a:fld>
            <a:endParaRPr lang="en-US"/>
          </a:p>
        </p:txBody>
      </p:sp>
      <p:sp>
        <p:nvSpPr>
          <p:cNvPr id="4" name="Footer Placeholder 3">
            <a:extLst>
              <a:ext uri="{FF2B5EF4-FFF2-40B4-BE49-F238E27FC236}">
                <a16:creationId xmlns:a16="http://schemas.microsoft.com/office/drawing/2014/main" id="{35C0C5F7-D9F5-4698-8E8A-2DF703FFE1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7FDD6C-255D-4075-91F1-EABEB779C0CD}"/>
              </a:ext>
            </a:extLst>
          </p:cNvPr>
          <p:cNvSpPr>
            <a:spLocks noGrp="1"/>
          </p:cNvSpPr>
          <p:nvPr>
            <p:ph type="sldNum" sz="quarter" idx="12"/>
          </p:nvPr>
        </p:nvSpPr>
        <p:spPr/>
        <p:txBody>
          <a:bodyPr/>
          <a:lstStyle/>
          <a:p>
            <a:fld id="{13AF5910-C895-4EAA-80DA-983C8283B685}" type="slidenum">
              <a:rPr lang="en-US" smtClean="0"/>
              <a:t>‹#›</a:t>
            </a:fld>
            <a:endParaRPr lang="en-US"/>
          </a:p>
        </p:txBody>
      </p:sp>
    </p:spTree>
    <p:extLst>
      <p:ext uri="{BB962C8B-B14F-4D97-AF65-F5344CB8AC3E}">
        <p14:creationId xmlns:p14="http://schemas.microsoft.com/office/powerpoint/2010/main" val="224962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7DB42-9EC2-412C-B70B-143E543CA07F}"/>
              </a:ext>
            </a:extLst>
          </p:cNvPr>
          <p:cNvSpPr>
            <a:spLocks noGrp="1"/>
          </p:cNvSpPr>
          <p:nvPr>
            <p:ph type="dt" sz="half" idx="10"/>
          </p:nvPr>
        </p:nvSpPr>
        <p:spPr/>
        <p:txBody>
          <a:bodyPr/>
          <a:lstStyle/>
          <a:p>
            <a:fld id="{B7FD63DA-CB3D-431B-A771-FBC33ECDB3E5}" type="datetimeFigureOut">
              <a:rPr lang="en-US" smtClean="0"/>
              <a:t>2/25/2022</a:t>
            </a:fld>
            <a:endParaRPr lang="en-US"/>
          </a:p>
        </p:txBody>
      </p:sp>
      <p:sp>
        <p:nvSpPr>
          <p:cNvPr id="3" name="Footer Placeholder 2">
            <a:extLst>
              <a:ext uri="{FF2B5EF4-FFF2-40B4-BE49-F238E27FC236}">
                <a16:creationId xmlns:a16="http://schemas.microsoft.com/office/drawing/2014/main" id="{48C44DC7-E8C9-472E-A375-2524E1AD01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4F8C10-8F61-4DD9-9801-C4A0D5135BC9}"/>
              </a:ext>
            </a:extLst>
          </p:cNvPr>
          <p:cNvSpPr>
            <a:spLocks noGrp="1"/>
          </p:cNvSpPr>
          <p:nvPr>
            <p:ph type="sldNum" sz="quarter" idx="12"/>
          </p:nvPr>
        </p:nvSpPr>
        <p:spPr/>
        <p:txBody>
          <a:bodyPr/>
          <a:lstStyle/>
          <a:p>
            <a:fld id="{13AF5910-C895-4EAA-80DA-983C8283B685}" type="slidenum">
              <a:rPr lang="en-US" smtClean="0"/>
              <a:t>‹#›</a:t>
            </a:fld>
            <a:endParaRPr lang="en-US"/>
          </a:p>
        </p:txBody>
      </p:sp>
    </p:spTree>
    <p:extLst>
      <p:ext uri="{BB962C8B-B14F-4D97-AF65-F5344CB8AC3E}">
        <p14:creationId xmlns:p14="http://schemas.microsoft.com/office/powerpoint/2010/main" val="546487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E5EBC-FF7C-4127-BC87-0412B9A611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05B03C-A156-439E-A54A-32D9E94DAB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5BE38E-44A6-4966-ACE5-733636127C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735569-5179-4772-874C-669599760561}"/>
              </a:ext>
            </a:extLst>
          </p:cNvPr>
          <p:cNvSpPr>
            <a:spLocks noGrp="1"/>
          </p:cNvSpPr>
          <p:nvPr>
            <p:ph type="dt" sz="half" idx="10"/>
          </p:nvPr>
        </p:nvSpPr>
        <p:spPr/>
        <p:txBody>
          <a:bodyPr/>
          <a:lstStyle/>
          <a:p>
            <a:fld id="{B7FD63DA-CB3D-431B-A771-FBC33ECDB3E5}" type="datetimeFigureOut">
              <a:rPr lang="en-US" smtClean="0"/>
              <a:t>2/25/2022</a:t>
            </a:fld>
            <a:endParaRPr lang="en-US"/>
          </a:p>
        </p:txBody>
      </p:sp>
      <p:sp>
        <p:nvSpPr>
          <p:cNvPr id="6" name="Footer Placeholder 5">
            <a:extLst>
              <a:ext uri="{FF2B5EF4-FFF2-40B4-BE49-F238E27FC236}">
                <a16:creationId xmlns:a16="http://schemas.microsoft.com/office/drawing/2014/main" id="{2DFBF3E8-6D51-4C93-93DB-F9F1B7D584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CED8E5-620A-4D00-B7BE-9DD78BDF30C7}"/>
              </a:ext>
            </a:extLst>
          </p:cNvPr>
          <p:cNvSpPr>
            <a:spLocks noGrp="1"/>
          </p:cNvSpPr>
          <p:nvPr>
            <p:ph type="sldNum" sz="quarter" idx="12"/>
          </p:nvPr>
        </p:nvSpPr>
        <p:spPr/>
        <p:txBody>
          <a:bodyPr/>
          <a:lstStyle/>
          <a:p>
            <a:fld id="{13AF5910-C895-4EAA-80DA-983C8283B685}" type="slidenum">
              <a:rPr lang="en-US" smtClean="0"/>
              <a:t>‹#›</a:t>
            </a:fld>
            <a:endParaRPr lang="en-US"/>
          </a:p>
        </p:txBody>
      </p:sp>
    </p:spTree>
    <p:extLst>
      <p:ext uri="{BB962C8B-B14F-4D97-AF65-F5344CB8AC3E}">
        <p14:creationId xmlns:p14="http://schemas.microsoft.com/office/powerpoint/2010/main" val="703218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18149-E713-4E20-9A2C-0FDA4A155A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96E747-481E-49CD-AC8C-92E7F0E4A3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7D5F54-6C1C-443B-A57A-319B07C561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F3A64E-4C10-4222-93D8-10D437049499}"/>
              </a:ext>
            </a:extLst>
          </p:cNvPr>
          <p:cNvSpPr>
            <a:spLocks noGrp="1"/>
          </p:cNvSpPr>
          <p:nvPr>
            <p:ph type="dt" sz="half" idx="10"/>
          </p:nvPr>
        </p:nvSpPr>
        <p:spPr/>
        <p:txBody>
          <a:bodyPr/>
          <a:lstStyle/>
          <a:p>
            <a:fld id="{B7FD63DA-CB3D-431B-A771-FBC33ECDB3E5}" type="datetimeFigureOut">
              <a:rPr lang="en-US" smtClean="0"/>
              <a:t>2/25/2022</a:t>
            </a:fld>
            <a:endParaRPr lang="en-US"/>
          </a:p>
        </p:txBody>
      </p:sp>
      <p:sp>
        <p:nvSpPr>
          <p:cNvPr id="6" name="Footer Placeholder 5">
            <a:extLst>
              <a:ext uri="{FF2B5EF4-FFF2-40B4-BE49-F238E27FC236}">
                <a16:creationId xmlns:a16="http://schemas.microsoft.com/office/drawing/2014/main" id="{251EF12F-EAD4-4145-8915-F2E89BECA9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858531-1B58-4FAB-9412-422759D3BBCC}"/>
              </a:ext>
            </a:extLst>
          </p:cNvPr>
          <p:cNvSpPr>
            <a:spLocks noGrp="1"/>
          </p:cNvSpPr>
          <p:nvPr>
            <p:ph type="sldNum" sz="quarter" idx="12"/>
          </p:nvPr>
        </p:nvSpPr>
        <p:spPr/>
        <p:txBody>
          <a:bodyPr/>
          <a:lstStyle/>
          <a:p>
            <a:fld id="{13AF5910-C895-4EAA-80DA-983C8283B685}" type="slidenum">
              <a:rPr lang="en-US" smtClean="0"/>
              <a:t>‹#›</a:t>
            </a:fld>
            <a:endParaRPr lang="en-US"/>
          </a:p>
        </p:txBody>
      </p:sp>
    </p:spTree>
    <p:extLst>
      <p:ext uri="{BB962C8B-B14F-4D97-AF65-F5344CB8AC3E}">
        <p14:creationId xmlns:p14="http://schemas.microsoft.com/office/powerpoint/2010/main" val="1577024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52888D-B7D4-4B0B-850C-67E6392659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638B40-2D80-459D-9E45-598BB004AB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B61CD9-DF9C-40F7-9B9D-AF6DF76F2D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FD63DA-CB3D-431B-A771-FBC33ECDB3E5}" type="datetimeFigureOut">
              <a:rPr lang="en-US" smtClean="0"/>
              <a:t>2/25/2022</a:t>
            </a:fld>
            <a:endParaRPr lang="en-US"/>
          </a:p>
        </p:txBody>
      </p:sp>
      <p:sp>
        <p:nvSpPr>
          <p:cNvPr id="5" name="Footer Placeholder 4">
            <a:extLst>
              <a:ext uri="{FF2B5EF4-FFF2-40B4-BE49-F238E27FC236}">
                <a16:creationId xmlns:a16="http://schemas.microsoft.com/office/drawing/2014/main" id="{AC2086D1-8D28-4C60-923F-7253DACD65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651F82-BADA-4EBB-9B51-89DFAD39D3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AF5910-C895-4EAA-80DA-983C8283B685}" type="slidenum">
              <a:rPr lang="en-US" smtClean="0"/>
              <a:t>‹#›</a:t>
            </a:fld>
            <a:endParaRPr lang="en-US"/>
          </a:p>
        </p:txBody>
      </p:sp>
    </p:spTree>
    <p:extLst>
      <p:ext uri="{BB962C8B-B14F-4D97-AF65-F5344CB8AC3E}">
        <p14:creationId xmlns:p14="http://schemas.microsoft.com/office/powerpoint/2010/main" val="2008385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56952-F2DF-4A39-B068-BD4812D3CCDA}"/>
              </a:ext>
            </a:extLst>
          </p:cNvPr>
          <p:cNvSpPr>
            <a:spLocks noGrp="1"/>
          </p:cNvSpPr>
          <p:nvPr>
            <p:ph type="ctrTitle"/>
          </p:nvPr>
        </p:nvSpPr>
        <p:spPr>
          <a:xfrm>
            <a:off x="1032510" y="1479358"/>
            <a:ext cx="7208520" cy="924878"/>
          </a:xfrm>
        </p:spPr>
        <p:txBody>
          <a:bodyPr/>
          <a:lstStyle/>
          <a:p>
            <a:r>
              <a:rPr lang="en-US" sz="4800" b="1" dirty="0">
                <a:solidFill>
                  <a:srgbClr val="0070C0"/>
                </a:solidFill>
              </a:rPr>
              <a:t>Prosthetic heart valve</a:t>
            </a:r>
          </a:p>
        </p:txBody>
      </p:sp>
      <p:sp>
        <p:nvSpPr>
          <p:cNvPr id="3" name="Subtitle 2">
            <a:extLst>
              <a:ext uri="{FF2B5EF4-FFF2-40B4-BE49-F238E27FC236}">
                <a16:creationId xmlns:a16="http://schemas.microsoft.com/office/drawing/2014/main" id="{D42685F3-BD96-4947-8B94-8ADADD8E7453}"/>
              </a:ext>
            </a:extLst>
          </p:cNvPr>
          <p:cNvSpPr>
            <a:spLocks noGrp="1"/>
          </p:cNvSpPr>
          <p:nvPr>
            <p:ph type="subTitle" idx="1"/>
          </p:nvPr>
        </p:nvSpPr>
        <p:spPr>
          <a:xfrm>
            <a:off x="929640" y="4453765"/>
            <a:ext cx="3562350" cy="1655762"/>
          </a:xfrm>
        </p:spPr>
        <p:txBody>
          <a:bodyPr/>
          <a:lstStyle/>
          <a:p>
            <a:r>
              <a:rPr lang="en-US" dirty="0"/>
              <a:t>Dr. Bayad J. Mahmood</a:t>
            </a:r>
          </a:p>
          <a:p>
            <a:r>
              <a:rPr lang="en-US" dirty="0"/>
              <a:t>BDS, FKBMS.AACME.HD</a:t>
            </a:r>
          </a:p>
        </p:txBody>
      </p:sp>
      <p:pic>
        <p:nvPicPr>
          <p:cNvPr id="4" name="Picture 3">
            <a:extLst>
              <a:ext uri="{FF2B5EF4-FFF2-40B4-BE49-F238E27FC236}">
                <a16:creationId xmlns:a16="http://schemas.microsoft.com/office/drawing/2014/main" id="{1336DD0A-EDB2-43B5-B141-52977F66B925}"/>
              </a:ext>
            </a:extLst>
          </p:cNvPr>
          <p:cNvPicPr>
            <a:picLocks noChangeAspect="1"/>
          </p:cNvPicPr>
          <p:nvPr/>
        </p:nvPicPr>
        <p:blipFill rotWithShape="1">
          <a:blip r:embed="rId2"/>
          <a:srcRect t="-451" r="10264" b="-1"/>
          <a:stretch/>
        </p:blipFill>
        <p:spPr>
          <a:xfrm>
            <a:off x="7128510" y="2566226"/>
            <a:ext cx="5063490" cy="4291774"/>
          </a:xfrm>
          <a:prstGeom prst="rect">
            <a:avLst/>
          </a:prstGeom>
          <a:ln>
            <a:solidFill>
              <a:schemeClr val="tx1"/>
            </a:solidFill>
          </a:ln>
        </p:spPr>
      </p:pic>
    </p:spTree>
    <p:extLst>
      <p:ext uri="{BB962C8B-B14F-4D97-AF65-F5344CB8AC3E}">
        <p14:creationId xmlns:p14="http://schemas.microsoft.com/office/powerpoint/2010/main" val="84131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E54FD-C6D1-44B4-9A45-D290C4E131C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3374692-71F0-446E-BD32-DDBDB295DAA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2B3EAC3-DD2F-4692-812F-44A27F28E77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54517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7F8C6-027E-449B-BF04-A8A6C683FE4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7CDB2DC-50D8-465F-8026-E7911348AB5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328687A-97D7-4FE9-8C23-0B327F3D3C0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95543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EEE2FBA-803B-4A3F-8C6E-1E8D01C738AB}"/>
              </a:ext>
            </a:extLst>
          </p:cNvPr>
          <p:cNvSpPr>
            <a:spLocks noGrp="1"/>
          </p:cNvSpPr>
          <p:nvPr>
            <p:ph type="title"/>
          </p:nvPr>
        </p:nvSpPr>
        <p:spPr>
          <a:xfrm>
            <a:off x="349563" y="5397"/>
            <a:ext cx="11380469" cy="1325563"/>
          </a:xfrm>
        </p:spPr>
        <p:txBody>
          <a:bodyPr>
            <a:noAutofit/>
          </a:bodyPr>
          <a:lstStyle/>
          <a:p>
            <a:r>
              <a:rPr lang="en-US" sz="2900" b="1" dirty="0">
                <a:solidFill>
                  <a:srgbClr val="0070C0"/>
                </a:solidFill>
                <a:latin typeface="Arial" panose="020B0604020202020204" pitchFamily="34" charset="0"/>
                <a:cs typeface="Arial" panose="020B0604020202020204" pitchFamily="34" charset="0"/>
              </a:rPr>
              <a:t>Prosthetic heart valve or Artificial Heart Valve</a:t>
            </a:r>
          </a:p>
        </p:txBody>
      </p:sp>
      <p:sp>
        <p:nvSpPr>
          <p:cNvPr id="3" name="Content Placeholder 2">
            <a:extLst>
              <a:ext uri="{FF2B5EF4-FFF2-40B4-BE49-F238E27FC236}">
                <a16:creationId xmlns:a16="http://schemas.microsoft.com/office/drawing/2014/main" id="{433D6465-D976-47FB-9A9F-3FA630114F9F}"/>
              </a:ext>
            </a:extLst>
          </p:cNvPr>
          <p:cNvSpPr>
            <a:spLocks noGrp="1"/>
          </p:cNvSpPr>
          <p:nvPr>
            <p:ph idx="1"/>
          </p:nvPr>
        </p:nvSpPr>
        <p:spPr>
          <a:xfrm>
            <a:off x="349563" y="1365250"/>
            <a:ext cx="11492868" cy="5229860"/>
          </a:xfrm>
          <a:solidFill>
            <a:srgbClr val="CCECFF"/>
          </a:solidFill>
          <a:ln>
            <a:solidFill>
              <a:schemeClr val="accent1"/>
            </a:solidFill>
          </a:ln>
        </p:spPr>
        <p:txBody>
          <a:bodyPr>
            <a:noAutofit/>
          </a:bodyPr>
          <a:lstStyle/>
          <a:p>
            <a:pPr marL="0" indent="0">
              <a:buNone/>
            </a:pPr>
            <a:endParaRPr lang="en-US" dirty="0">
              <a:latin typeface="Arial" panose="020B0604020202020204" pitchFamily="34" charset="0"/>
              <a:cs typeface="Arial" panose="020B0604020202020204" pitchFamily="34" charset="0"/>
            </a:endParaRPr>
          </a:p>
          <a:p>
            <a:r>
              <a:rPr lang="en-US" sz="2100" dirty="0">
                <a:latin typeface="Arial" panose="020B0604020202020204" pitchFamily="34" charset="0"/>
                <a:cs typeface="Arial" panose="020B0604020202020204" pitchFamily="34" charset="0"/>
              </a:rPr>
              <a:t>Any heart valve lesion can impair the circulation, ultimately resulting in heart failure.</a:t>
            </a:r>
          </a:p>
          <a:p>
            <a:endParaRPr lang="en-US" sz="2100" dirty="0">
              <a:latin typeface="Arial" panose="020B0604020202020204" pitchFamily="34" charset="0"/>
              <a:cs typeface="Arial" panose="020B0604020202020204" pitchFamily="34" charset="0"/>
            </a:endParaRPr>
          </a:p>
          <a:p>
            <a:r>
              <a:rPr lang="en-US" sz="2100" dirty="0">
                <a:latin typeface="Arial" panose="020B0604020202020204" pitchFamily="34" charset="0"/>
                <a:cs typeface="Arial" panose="020B0604020202020204" pitchFamily="34" charset="0"/>
              </a:rPr>
              <a:t>There are two main concerns during dental treatment of patients with valvular disease:</a:t>
            </a:r>
          </a:p>
          <a:p>
            <a:endParaRPr lang="en-US" sz="2100" dirty="0">
              <a:latin typeface="Arial" panose="020B0604020202020204" pitchFamily="34" charset="0"/>
              <a:cs typeface="Arial" panose="020B0604020202020204" pitchFamily="34" charset="0"/>
            </a:endParaRPr>
          </a:p>
          <a:p>
            <a:pPr marL="285750" indent="0">
              <a:buNone/>
            </a:pPr>
            <a:r>
              <a:rPr lang="en-US" sz="2100" b="1" dirty="0">
                <a:solidFill>
                  <a:srgbClr val="0070C0"/>
                </a:solidFill>
                <a:latin typeface="Arial" panose="020B0604020202020204" pitchFamily="34" charset="0"/>
                <a:cs typeface="Arial" panose="020B0604020202020204" pitchFamily="34" charset="0"/>
              </a:rPr>
              <a:t>First: </a:t>
            </a:r>
            <a:r>
              <a:rPr lang="en-US" sz="2100" dirty="0">
                <a:latin typeface="Arial" panose="020B0604020202020204" pitchFamily="34" charset="0"/>
                <a:cs typeface="Arial" panose="020B0604020202020204" pitchFamily="34" charset="0"/>
              </a:rPr>
              <a:t>The risk of infective endocarditis.</a:t>
            </a:r>
          </a:p>
          <a:p>
            <a:pPr marL="285750" indent="0">
              <a:buNone/>
            </a:pPr>
            <a:r>
              <a:rPr lang="en-US" sz="2100" b="1" dirty="0">
                <a:solidFill>
                  <a:srgbClr val="0070C0"/>
                </a:solidFill>
                <a:latin typeface="Arial" panose="020B0604020202020204" pitchFamily="34" charset="0"/>
                <a:cs typeface="Arial" panose="020B0604020202020204" pitchFamily="34" charset="0"/>
              </a:rPr>
              <a:t>Second: </a:t>
            </a:r>
            <a:r>
              <a:rPr lang="en-US" sz="2100" dirty="0">
                <a:latin typeface="Arial" panose="020B0604020202020204" pitchFamily="34" charset="0"/>
                <a:cs typeface="Arial" panose="020B0604020202020204" pitchFamily="34" charset="0"/>
              </a:rPr>
              <a:t>The risk of bleeding in anticoagulated patients, due to the risk for </a:t>
            </a:r>
            <a:r>
              <a:rPr lang="en-US" sz="2100" b="1" dirty="0">
                <a:latin typeface="Arial" panose="020B0604020202020204" pitchFamily="34" charset="0"/>
                <a:cs typeface="Arial" panose="020B0604020202020204" pitchFamily="34" charset="0"/>
              </a:rPr>
              <a:t>thrombus</a:t>
            </a:r>
            <a:r>
              <a:rPr lang="en-US" sz="2100" dirty="0">
                <a:latin typeface="Arial" panose="020B0604020202020204" pitchFamily="34" charset="0"/>
                <a:cs typeface="Arial" panose="020B0604020202020204" pitchFamily="34" charset="0"/>
              </a:rPr>
              <a:t> formation either at the site of the injured valve or at the site of myocardium. All prosthetic valves increase the risk for thromboembolism.</a:t>
            </a:r>
          </a:p>
          <a:p>
            <a:pPr marL="285750" indent="0">
              <a:buNone/>
            </a:pPr>
            <a:r>
              <a:rPr lang="en-US" sz="2100" dirty="0">
                <a:latin typeface="Arial" panose="020B0604020202020204" pitchFamily="34" charset="0"/>
                <a:cs typeface="Arial" panose="020B0604020202020204" pitchFamily="34" charset="0"/>
              </a:rPr>
              <a:t>(Patients with prosthetic valves should </a:t>
            </a:r>
            <a:r>
              <a:rPr lang="en-US" sz="2100" dirty="0">
                <a:solidFill>
                  <a:srgbClr val="C00000"/>
                </a:solidFill>
                <a:latin typeface="Arial" panose="020B0604020202020204" pitchFamily="34" charset="0"/>
                <a:cs typeface="Arial" panose="020B0604020202020204" pitchFamily="34" charset="0"/>
              </a:rPr>
              <a:t>not </a:t>
            </a:r>
            <a:r>
              <a:rPr lang="en-US" sz="2100" dirty="0">
                <a:latin typeface="Arial" panose="020B0604020202020204" pitchFamily="34" charset="0"/>
                <a:cs typeface="Arial" panose="020B0604020202020204" pitchFamily="34" charset="0"/>
              </a:rPr>
              <a:t>discontinue their anticoagulants without taking cardiological advice).</a:t>
            </a:r>
            <a:endParaRPr lang="en-US" sz="2100" dirty="0">
              <a:solidFill>
                <a:srgbClr val="231F20"/>
              </a:solidFill>
              <a:latin typeface="Arial" panose="020B0604020202020204" pitchFamily="34" charset="0"/>
              <a:cs typeface="Arial" panose="020B0604020202020204" pitchFamily="34" charset="0"/>
            </a:endParaRPr>
          </a:p>
          <a:p>
            <a:pPr marL="285750" inden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7317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1E3C1-EBC2-41F9-BA02-308B8C3472D4}"/>
              </a:ext>
            </a:extLst>
          </p:cNvPr>
          <p:cNvSpPr>
            <a:spLocks noGrp="1"/>
          </p:cNvSpPr>
          <p:nvPr>
            <p:ph type="title"/>
          </p:nvPr>
        </p:nvSpPr>
        <p:spPr>
          <a:xfrm>
            <a:off x="521970" y="33655"/>
            <a:ext cx="10515600" cy="1325563"/>
          </a:xfrm>
        </p:spPr>
        <p:txBody>
          <a:bodyPr>
            <a:noAutofit/>
          </a:bodyPr>
          <a:lstStyle/>
          <a:p>
            <a:r>
              <a:rPr lang="en-US" sz="2800" b="1" dirty="0">
                <a:solidFill>
                  <a:srgbClr val="0070C0"/>
                </a:solidFill>
                <a:latin typeface="Arial" panose="020B0604020202020204" pitchFamily="34" charset="0"/>
                <a:cs typeface="Arial" panose="020B0604020202020204" pitchFamily="34" charset="0"/>
              </a:rPr>
              <a:t>Prosthetic heart valve or Artificial Heart Valve</a:t>
            </a:r>
          </a:p>
        </p:txBody>
      </p:sp>
      <p:sp>
        <p:nvSpPr>
          <p:cNvPr id="3" name="Content Placeholder 2">
            <a:extLst>
              <a:ext uri="{FF2B5EF4-FFF2-40B4-BE49-F238E27FC236}">
                <a16:creationId xmlns:a16="http://schemas.microsoft.com/office/drawing/2014/main" id="{9A1E0862-711E-4372-BB0F-E5CC3530AEB5}"/>
              </a:ext>
            </a:extLst>
          </p:cNvPr>
          <p:cNvSpPr>
            <a:spLocks noGrp="1"/>
          </p:cNvSpPr>
          <p:nvPr>
            <p:ph idx="1"/>
          </p:nvPr>
        </p:nvSpPr>
        <p:spPr>
          <a:xfrm>
            <a:off x="521970" y="1495525"/>
            <a:ext cx="11353800" cy="4660800"/>
          </a:xfrm>
          <a:solidFill>
            <a:schemeClr val="accent1">
              <a:lumMod val="20000"/>
              <a:lumOff val="80000"/>
            </a:schemeClr>
          </a:solidFill>
        </p:spPr>
        <p:txBody>
          <a:bodyPr>
            <a:normAutofit fontScale="62500" lnSpcReduction="20000"/>
          </a:bodyPr>
          <a:lstStyle/>
          <a:p>
            <a:pPr>
              <a:lnSpc>
                <a:spcPct val="120000"/>
              </a:lnSpc>
            </a:pPr>
            <a:endParaRPr lang="en-US" dirty="0">
              <a:solidFill>
                <a:srgbClr val="231F20"/>
              </a:solidFill>
              <a:latin typeface="Sitka Banner" panose="02000505000000020004" pitchFamily="2" charset="0"/>
              <a:cs typeface="Arial" panose="020B0604020202020204" pitchFamily="34" charset="0"/>
            </a:endParaRPr>
          </a:p>
          <a:p>
            <a:pPr>
              <a:lnSpc>
                <a:spcPct val="120000"/>
              </a:lnSpc>
            </a:pPr>
            <a:r>
              <a:rPr lang="en-US" sz="3400" dirty="0">
                <a:solidFill>
                  <a:srgbClr val="231F20"/>
                </a:solidFill>
                <a:latin typeface="Sitka Banner" panose="02000505000000020004" pitchFamily="2" charset="0"/>
                <a:cs typeface="Arial" panose="020B0604020202020204" pitchFamily="34" charset="0"/>
              </a:rPr>
              <a:t>In such patients, excessive bleeding may be encountered with surgical procedures; it is therefore necessary to determine the patient's </a:t>
            </a:r>
            <a:r>
              <a:rPr lang="en-US" sz="3400" dirty="0">
                <a:solidFill>
                  <a:srgbClr val="C00000"/>
                </a:solidFill>
                <a:latin typeface="Sitka Banner" panose="02000505000000020004" pitchFamily="2" charset="0"/>
                <a:cs typeface="Arial" panose="020B0604020202020204" pitchFamily="34" charset="0"/>
              </a:rPr>
              <a:t>bleeding history </a:t>
            </a:r>
            <a:r>
              <a:rPr lang="en-US" sz="3400" dirty="0">
                <a:solidFill>
                  <a:srgbClr val="231F20"/>
                </a:solidFill>
                <a:latin typeface="Sitka Banner" panose="02000505000000020004" pitchFamily="2" charset="0"/>
                <a:cs typeface="Arial" panose="020B0604020202020204" pitchFamily="34" charset="0"/>
              </a:rPr>
              <a:t>and a </a:t>
            </a:r>
            <a:r>
              <a:rPr lang="en-US" sz="3400" dirty="0">
                <a:solidFill>
                  <a:srgbClr val="C00000"/>
                </a:solidFill>
                <a:latin typeface="Sitka Banner" panose="02000505000000020004" pitchFamily="2" charset="0"/>
                <a:cs typeface="Arial" panose="020B0604020202020204" pitchFamily="34" charset="0"/>
              </a:rPr>
              <a:t>bleeding profile </a:t>
            </a:r>
            <a:r>
              <a:rPr lang="en-US" sz="3400" dirty="0">
                <a:solidFill>
                  <a:srgbClr val="231F20"/>
                </a:solidFill>
                <a:latin typeface="Sitka Banner" panose="02000505000000020004" pitchFamily="2" charset="0"/>
                <a:cs typeface="Arial" panose="020B0604020202020204" pitchFamily="34" charset="0"/>
              </a:rPr>
              <a:t>which will generally include the prothrombin time </a:t>
            </a:r>
            <a:r>
              <a:rPr lang="en-US" sz="3400" dirty="0">
                <a:solidFill>
                  <a:srgbClr val="C00000"/>
                </a:solidFill>
                <a:latin typeface="Sitka Banner" panose="02000505000000020004" pitchFamily="2" charset="0"/>
                <a:cs typeface="Arial" panose="020B0604020202020204" pitchFamily="34" charset="0"/>
              </a:rPr>
              <a:t>(PT), </a:t>
            </a:r>
            <a:r>
              <a:rPr lang="en-US" sz="3400" dirty="0">
                <a:solidFill>
                  <a:srgbClr val="231F20"/>
                </a:solidFill>
                <a:latin typeface="Sitka Banner" panose="02000505000000020004" pitchFamily="2" charset="0"/>
                <a:cs typeface="Arial" panose="020B0604020202020204" pitchFamily="34" charset="0"/>
              </a:rPr>
              <a:t>partial thromboplastin </a:t>
            </a:r>
            <a:r>
              <a:rPr lang="en-US" sz="3400" dirty="0">
                <a:solidFill>
                  <a:srgbClr val="C00000"/>
                </a:solidFill>
                <a:latin typeface="Sitka Banner" panose="02000505000000020004" pitchFamily="2" charset="0"/>
                <a:cs typeface="Arial" panose="020B0604020202020204" pitchFamily="34" charset="0"/>
              </a:rPr>
              <a:t>time (PTT) </a:t>
            </a:r>
            <a:r>
              <a:rPr lang="en-US" sz="3400" dirty="0">
                <a:solidFill>
                  <a:srgbClr val="231F20"/>
                </a:solidFill>
                <a:latin typeface="Sitka Banner" panose="02000505000000020004" pitchFamily="2" charset="0"/>
                <a:cs typeface="Arial" panose="020B0604020202020204" pitchFamily="34" charset="0"/>
              </a:rPr>
              <a:t>and the </a:t>
            </a:r>
            <a:r>
              <a:rPr lang="en-US" sz="3400" dirty="0">
                <a:solidFill>
                  <a:srgbClr val="C00000"/>
                </a:solidFill>
                <a:latin typeface="Sitka Banner" panose="02000505000000020004" pitchFamily="2" charset="0"/>
                <a:cs typeface="Arial" panose="020B0604020202020204" pitchFamily="34" charset="0"/>
              </a:rPr>
              <a:t>international normalized ratio</a:t>
            </a:r>
            <a:r>
              <a:rPr lang="en-US" sz="3400" dirty="0">
                <a:solidFill>
                  <a:srgbClr val="231F20"/>
                </a:solidFill>
                <a:latin typeface="Sitka Banner" panose="02000505000000020004" pitchFamily="2" charset="0"/>
                <a:cs typeface="Arial" panose="020B0604020202020204" pitchFamily="34" charset="0"/>
              </a:rPr>
              <a:t>, and  the </a:t>
            </a:r>
            <a:r>
              <a:rPr lang="en-US" sz="3400" dirty="0">
                <a:solidFill>
                  <a:srgbClr val="C00000"/>
                </a:solidFill>
                <a:latin typeface="Sitka Banner" panose="02000505000000020004" pitchFamily="2" charset="0"/>
                <a:cs typeface="Arial" panose="020B0604020202020204" pitchFamily="34" charset="0"/>
              </a:rPr>
              <a:t>level</a:t>
            </a:r>
            <a:r>
              <a:rPr lang="en-US" sz="3400" dirty="0">
                <a:solidFill>
                  <a:srgbClr val="231F20"/>
                </a:solidFill>
                <a:latin typeface="Sitka Banner" panose="02000505000000020004" pitchFamily="2" charset="0"/>
                <a:cs typeface="Arial" panose="020B0604020202020204" pitchFamily="34" charset="0"/>
              </a:rPr>
              <a:t> of anticoagulation before any invasive procedure.</a:t>
            </a:r>
          </a:p>
          <a:p>
            <a:pPr>
              <a:lnSpc>
                <a:spcPct val="120000"/>
              </a:lnSpc>
            </a:pPr>
            <a:endParaRPr lang="en-US" sz="3400" dirty="0">
              <a:solidFill>
                <a:srgbClr val="231F20"/>
              </a:solidFill>
              <a:latin typeface="Sitka Banner" panose="02000505000000020004" pitchFamily="2" charset="0"/>
              <a:cs typeface="Arial" panose="020B0604020202020204" pitchFamily="34" charset="0"/>
            </a:endParaRPr>
          </a:p>
          <a:p>
            <a:pPr>
              <a:lnSpc>
                <a:spcPct val="120000"/>
              </a:lnSpc>
            </a:pPr>
            <a:r>
              <a:rPr lang="en-US" sz="3400" dirty="0">
                <a:latin typeface="Sitka Banner" panose="02000505000000020004" pitchFamily="2" charset="0"/>
                <a:cs typeface="Arial" panose="020B0604020202020204" pitchFamily="34" charset="0"/>
              </a:rPr>
              <a:t>An anti-fibrinolytic mouthwash containing </a:t>
            </a:r>
            <a:r>
              <a:rPr lang="en-US" sz="3400" dirty="0">
                <a:solidFill>
                  <a:srgbClr val="0070C0"/>
                </a:solidFill>
                <a:latin typeface="Sitka Banner" panose="02000505000000020004" pitchFamily="2" charset="0"/>
                <a:cs typeface="Arial" panose="020B0604020202020204" pitchFamily="34" charset="0"/>
              </a:rPr>
              <a:t>tranexamic acid </a:t>
            </a:r>
            <a:r>
              <a:rPr lang="en-US" sz="3400" dirty="0">
                <a:latin typeface="Sitka Banner" panose="02000505000000020004" pitchFamily="2" charset="0"/>
                <a:cs typeface="Arial" panose="020B0604020202020204" pitchFamily="34" charset="0"/>
              </a:rPr>
              <a:t>(4.5%) can effectively suppress post-operative bleeding without needing to modify the dose of warfarin, and gelatin sponges, oxidized cellulose and micro crystalline collagen are other useful hemostatic agents.</a:t>
            </a:r>
          </a:p>
          <a:p>
            <a:pPr>
              <a:lnSpc>
                <a:spcPct val="120000"/>
              </a:lnSpc>
            </a:pPr>
            <a:endParaRPr lang="en-US" sz="3400" dirty="0">
              <a:latin typeface="Sitka Banner" panose="02000505000000020004" pitchFamily="2" charset="0"/>
              <a:cs typeface="Arial" panose="020B0604020202020204" pitchFamily="34" charset="0"/>
            </a:endParaRPr>
          </a:p>
          <a:p>
            <a:pPr>
              <a:lnSpc>
                <a:spcPct val="120000"/>
              </a:lnSpc>
            </a:pPr>
            <a:r>
              <a:rPr lang="en-US" sz="3400" dirty="0">
                <a:latin typeface="Sitka Banner" panose="02000505000000020004" pitchFamily="2" charset="0"/>
                <a:cs typeface="Arial" panose="020B0604020202020204" pitchFamily="34" charset="0"/>
              </a:rPr>
              <a:t>The practitioner should be aware that many drugs can interact with anticoagulants, causing derangement of anti-coagulation.</a:t>
            </a:r>
            <a:endParaRPr lang="en-US" sz="3400" dirty="0">
              <a:solidFill>
                <a:srgbClr val="231F20"/>
              </a:solidFill>
              <a:latin typeface="Sitka Banner" panose="02000505000000020004" pitchFamily="2" charset="0"/>
              <a:cs typeface="Arial" panose="020B0604020202020204" pitchFamily="34" charset="0"/>
            </a:endParaRPr>
          </a:p>
        </p:txBody>
      </p:sp>
    </p:spTree>
    <p:extLst>
      <p:ext uri="{BB962C8B-B14F-4D97-AF65-F5344CB8AC3E}">
        <p14:creationId xmlns:p14="http://schemas.microsoft.com/office/powerpoint/2010/main" val="4101824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8471538-BEB6-458E-9B96-A3A38972B764}"/>
              </a:ext>
            </a:extLst>
          </p:cNvPr>
          <p:cNvSpPr>
            <a:spLocks noGrp="1"/>
          </p:cNvSpPr>
          <p:nvPr>
            <p:ph idx="1"/>
          </p:nvPr>
        </p:nvSpPr>
        <p:spPr>
          <a:xfrm>
            <a:off x="308610" y="1024663"/>
            <a:ext cx="11574780" cy="4070010"/>
          </a:xfrm>
          <a:solidFill>
            <a:schemeClr val="accent1">
              <a:lumMod val="20000"/>
              <a:lumOff val="80000"/>
            </a:schemeClr>
          </a:solidFill>
        </p:spPr>
        <p:txBody>
          <a:bodyPr>
            <a:noAutofit/>
          </a:bodyPr>
          <a:lstStyle/>
          <a:p>
            <a:pPr marL="342900" indent="-342900" algn="just"/>
            <a:r>
              <a:rPr lang="en-US" sz="2200" dirty="0">
                <a:cs typeface="Arial" panose="020B0604020202020204" pitchFamily="34" charset="0"/>
              </a:rPr>
              <a:t>Infective endocarditis is the microbial infection of a cardiac valve or the endocardium caused by bacteria, fungi, and </a:t>
            </a:r>
            <a:r>
              <a:rPr lang="en-US" sz="2200" dirty="0">
                <a:solidFill>
                  <a:srgbClr val="0070C0"/>
                </a:solidFill>
                <a:cs typeface="Arial" panose="020B0604020202020204" pitchFamily="34" charset="0"/>
              </a:rPr>
              <a:t>diagnosis</a:t>
            </a:r>
            <a:r>
              <a:rPr lang="en-US" sz="2200" dirty="0">
                <a:cs typeface="Arial" panose="020B0604020202020204" pitchFamily="34" charset="0"/>
              </a:rPr>
              <a:t> is confirmed by </a:t>
            </a:r>
            <a:r>
              <a:rPr lang="en-US" sz="2200" b="1" dirty="0">
                <a:cs typeface="Arial" panose="020B0604020202020204" pitchFamily="34" charset="0"/>
              </a:rPr>
              <a:t>blood culture </a:t>
            </a:r>
            <a:r>
              <a:rPr lang="en-US" sz="2200" dirty="0">
                <a:cs typeface="Arial" panose="020B0604020202020204" pitchFamily="34" charset="0"/>
              </a:rPr>
              <a:t>and </a:t>
            </a:r>
            <a:r>
              <a:rPr lang="en-US" sz="2200" b="1" dirty="0">
                <a:cs typeface="Arial" panose="020B0604020202020204" pitchFamily="34" charset="0"/>
              </a:rPr>
              <a:t>echocardiogram</a:t>
            </a:r>
            <a:r>
              <a:rPr lang="en-US" sz="2200" dirty="0">
                <a:cs typeface="Arial" panose="020B0604020202020204" pitchFamily="34" charset="0"/>
              </a:rPr>
              <a:t>.</a:t>
            </a:r>
          </a:p>
          <a:p>
            <a:pPr marL="342900" indent="-342900" algn="just"/>
            <a:r>
              <a:rPr lang="en-US" sz="2200" dirty="0">
                <a:cs typeface="Arial" panose="020B0604020202020204" pitchFamily="34" charset="0"/>
              </a:rPr>
              <a:t>IE can lead to </a:t>
            </a:r>
            <a:r>
              <a:rPr lang="en-US" sz="2200" b="1" dirty="0">
                <a:cs typeface="Arial" panose="020B0604020202020204" pitchFamily="34" charset="0"/>
              </a:rPr>
              <a:t>death</a:t>
            </a:r>
            <a:r>
              <a:rPr lang="en-US" sz="2200" dirty="0">
                <a:cs typeface="Arial" panose="020B0604020202020204" pitchFamily="34" charset="0"/>
              </a:rPr>
              <a:t> caused by heart failure or acute thromboembolic events.</a:t>
            </a:r>
          </a:p>
          <a:p>
            <a:pPr marL="342900" indent="-342900" algn="just"/>
            <a:r>
              <a:rPr lang="en-US" sz="2200" dirty="0">
                <a:cs typeface="Arial" panose="020B0604020202020204" pitchFamily="34" charset="0"/>
              </a:rPr>
              <a:t>The normal heart is relatively resistant to infection. Bacteria and fungi do not easily adhere to the endocardial surface, and constant blood flow helps prevent them from settling on endocardial structures. </a:t>
            </a:r>
          </a:p>
          <a:p>
            <a:pPr marL="342900" indent="-342900" algn="just"/>
            <a:r>
              <a:rPr lang="en-US" sz="2200" dirty="0">
                <a:cs typeface="Arial" panose="020B0604020202020204" pitchFamily="34" charset="0"/>
              </a:rPr>
              <a:t>There are </a:t>
            </a:r>
            <a:r>
              <a:rPr lang="en-US" sz="2200" b="1" dirty="0">
                <a:cs typeface="Arial" panose="020B0604020202020204" pitchFamily="34" charset="0"/>
              </a:rPr>
              <a:t>conditions</a:t>
            </a:r>
            <a:r>
              <a:rPr lang="en-US" sz="2200" dirty="0">
                <a:cs typeface="Arial" panose="020B0604020202020204" pitchFamily="34" charset="0"/>
              </a:rPr>
              <a:t> associated with </a:t>
            </a:r>
            <a:r>
              <a:rPr lang="en-US" sz="2200" b="1" dirty="0">
                <a:cs typeface="Arial" panose="020B0604020202020204" pitchFamily="34" charset="0"/>
              </a:rPr>
              <a:t>increased risk </a:t>
            </a:r>
            <a:r>
              <a:rPr lang="en-US" sz="2200" dirty="0">
                <a:cs typeface="Arial" panose="020B0604020202020204" pitchFamily="34" charset="0"/>
              </a:rPr>
              <a:t>for IE, for instance, mitral valve prolapse with regurgitation is a significant risk factor for IE.</a:t>
            </a:r>
          </a:p>
          <a:p>
            <a:pPr marL="342900" indent="-342900" algn="just"/>
            <a:r>
              <a:rPr lang="en-US" sz="2200" dirty="0">
                <a:cs typeface="Arial" panose="020B0604020202020204" pitchFamily="34" charset="0"/>
              </a:rPr>
              <a:t>Ideally, the patient who is going to receive a prosthetic heart valve operation (</a:t>
            </a:r>
            <a:r>
              <a:rPr lang="en-US" sz="2200" dirty="0" err="1">
                <a:cs typeface="Arial" panose="020B0604020202020204" pitchFamily="34" charset="0"/>
              </a:rPr>
              <a:t>pHVO</a:t>
            </a:r>
            <a:r>
              <a:rPr lang="en-US" sz="2200" dirty="0">
                <a:cs typeface="Arial" panose="020B0604020202020204" pitchFamily="34" charset="0"/>
              </a:rPr>
              <a:t>) should have all indicated dental treatment performed before the valve is placed. </a:t>
            </a:r>
          </a:p>
        </p:txBody>
      </p:sp>
      <p:sp>
        <p:nvSpPr>
          <p:cNvPr id="6" name="Rectangle 5">
            <a:extLst>
              <a:ext uri="{FF2B5EF4-FFF2-40B4-BE49-F238E27FC236}">
                <a16:creationId xmlns:a16="http://schemas.microsoft.com/office/drawing/2014/main" id="{D8E0154C-756C-4156-AA6A-B9048CEFECAF}"/>
              </a:ext>
            </a:extLst>
          </p:cNvPr>
          <p:cNvSpPr/>
          <p:nvPr/>
        </p:nvSpPr>
        <p:spPr>
          <a:xfrm>
            <a:off x="308610" y="316777"/>
            <a:ext cx="9631680" cy="707886"/>
          </a:xfrm>
          <a:prstGeom prst="rect">
            <a:avLst/>
          </a:prstGeom>
        </p:spPr>
        <p:txBody>
          <a:bodyPr wrap="square">
            <a:spAutoFit/>
          </a:bodyPr>
          <a:lstStyle/>
          <a:p>
            <a:r>
              <a:rPr lang="en-US" sz="4000" b="1" dirty="0">
                <a:solidFill>
                  <a:srgbClr val="0070C0"/>
                </a:solidFill>
                <a:latin typeface="Arial" panose="020B0604020202020204" pitchFamily="34" charset="0"/>
                <a:cs typeface="Arial" panose="020B0604020202020204" pitchFamily="34" charset="0"/>
              </a:rPr>
              <a:t>INFECTIVE ENDOCARDITIS (IE):</a:t>
            </a:r>
          </a:p>
        </p:txBody>
      </p:sp>
      <p:sp>
        <p:nvSpPr>
          <p:cNvPr id="7" name="Rectangle 6">
            <a:extLst>
              <a:ext uri="{FF2B5EF4-FFF2-40B4-BE49-F238E27FC236}">
                <a16:creationId xmlns:a16="http://schemas.microsoft.com/office/drawing/2014/main" id="{50D2609A-B0A1-451D-BD66-A54CDB99AFA2}"/>
              </a:ext>
            </a:extLst>
          </p:cNvPr>
          <p:cNvSpPr/>
          <p:nvPr/>
        </p:nvSpPr>
        <p:spPr>
          <a:xfrm>
            <a:off x="308610" y="5094673"/>
            <a:ext cx="11574780" cy="1107996"/>
          </a:xfrm>
          <a:prstGeom prst="rect">
            <a:avLst/>
          </a:prstGeom>
          <a:solidFill>
            <a:schemeClr val="accent6">
              <a:lumMod val="20000"/>
              <a:lumOff val="80000"/>
            </a:schemeClr>
          </a:solidFill>
        </p:spPr>
        <p:txBody>
          <a:bodyPr wrap="square">
            <a:spAutoFit/>
          </a:bodyPr>
          <a:lstStyle/>
          <a:p>
            <a:pPr marL="342900" indent="-342900" algn="just">
              <a:buFont typeface="Arial" panose="020B0604020202020204" pitchFamily="34" charset="0"/>
              <a:buChar char="•"/>
            </a:pPr>
            <a:r>
              <a:rPr lang="en-US" sz="2200" dirty="0">
                <a:latin typeface="Sitka Banner" panose="02000505000000020004" pitchFamily="2" charset="0"/>
                <a:cs typeface="Arial" panose="020B0604020202020204" pitchFamily="34" charset="0"/>
              </a:rPr>
              <a:t>Although there was evidence that prophylactic antibiotics provided </a:t>
            </a:r>
            <a:r>
              <a:rPr lang="en-US" sz="2200" b="1" u="sng" dirty="0">
                <a:latin typeface="Sitka Banner" panose="02000505000000020004" pitchFamily="2" charset="0"/>
                <a:cs typeface="Arial" panose="020B0604020202020204" pitchFamily="34" charset="0"/>
              </a:rPr>
              <a:t>no significant </a:t>
            </a:r>
            <a:r>
              <a:rPr lang="en-US" sz="2200" dirty="0">
                <a:latin typeface="Sitka Banner" panose="02000505000000020004" pitchFamily="2" charset="0"/>
                <a:cs typeface="Arial" panose="020B0604020202020204" pitchFamily="34" charset="0"/>
              </a:rPr>
              <a:t>protection, but antibiotic therapy to prevent prosthetic valvular endocarditis, is used in susceptible patients having dental treatment that may produce blood borne microorganisms.</a:t>
            </a:r>
          </a:p>
        </p:txBody>
      </p:sp>
    </p:spTree>
    <p:extLst>
      <p:ext uri="{BB962C8B-B14F-4D97-AF65-F5344CB8AC3E}">
        <p14:creationId xmlns:p14="http://schemas.microsoft.com/office/powerpoint/2010/main" val="318690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66A8B-7977-4136-BC4B-8508BDEE2567}"/>
              </a:ext>
            </a:extLst>
          </p:cNvPr>
          <p:cNvSpPr>
            <a:spLocks noGrp="1"/>
          </p:cNvSpPr>
          <p:nvPr>
            <p:ph type="title"/>
          </p:nvPr>
        </p:nvSpPr>
        <p:spPr/>
        <p:txBody>
          <a:bodyPr/>
          <a:lstStyle/>
          <a:p>
            <a:endParaRPr lang="en-US"/>
          </a:p>
        </p:txBody>
      </p:sp>
      <p:pic>
        <p:nvPicPr>
          <p:cNvPr id="4" name="Endocarditis">
            <a:hlinkClick r:id="" action="ppaction://media"/>
            <a:extLst>
              <a:ext uri="{FF2B5EF4-FFF2-40B4-BE49-F238E27FC236}">
                <a16:creationId xmlns:a16="http://schemas.microsoft.com/office/drawing/2014/main" id="{837DFF56-B13D-49B5-804E-3D09B974CCF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29343" y="569529"/>
            <a:ext cx="10167257" cy="5718942"/>
          </a:xfrm>
        </p:spPr>
      </p:pic>
    </p:spTree>
    <p:extLst>
      <p:ext uri="{BB962C8B-B14F-4D97-AF65-F5344CB8AC3E}">
        <p14:creationId xmlns:p14="http://schemas.microsoft.com/office/powerpoint/2010/main" val="427460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3FA65-D262-476F-BD5D-D95DCD78754A}"/>
              </a:ext>
            </a:extLst>
          </p:cNvPr>
          <p:cNvSpPr>
            <a:spLocks noGrp="1"/>
          </p:cNvSpPr>
          <p:nvPr>
            <p:ph type="title"/>
          </p:nvPr>
        </p:nvSpPr>
        <p:spPr>
          <a:xfrm>
            <a:off x="99061" y="1645921"/>
            <a:ext cx="2831949" cy="2285999"/>
          </a:xfrm>
        </p:spPr>
        <p:txBody>
          <a:bodyPr>
            <a:noAutofit/>
          </a:bodyPr>
          <a:lstStyle/>
          <a:p>
            <a:r>
              <a:rPr lang="en-US" sz="4400" b="1" dirty="0">
                <a:solidFill>
                  <a:srgbClr val="00B0F0"/>
                </a:solidFill>
              </a:rPr>
              <a:t>Signs </a:t>
            </a:r>
            <a:br>
              <a:rPr lang="en-US" sz="4400" b="1" dirty="0">
                <a:solidFill>
                  <a:srgbClr val="00B0F0"/>
                </a:solidFill>
              </a:rPr>
            </a:br>
            <a:r>
              <a:rPr lang="en-US" sz="4400" b="1" dirty="0">
                <a:solidFill>
                  <a:srgbClr val="00B0F0"/>
                </a:solidFill>
              </a:rPr>
              <a:t>and </a:t>
            </a:r>
            <a:br>
              <a:rPr lang="en-US" sz="4400" b="1" dirty="0">
                <a:solidFill>
                  <a:srgbClr val="00B0F0"/>
                </a:solidFill>
              </a:rPr>
            </a:br>
            <a:r>
              <a:rPr lang="en-US" sz="4400" b="1" dirty="0">
                <a:solidFill>
                  <a:srgbClr val="00B0F0"/>
                </a:solidFill>
              </a:rPr>
              <a:t>symptoms</a:t>
            </a:r>
          </a:p>
        </p:txBody>
      </p:sp>
      <p:pic>
        <p:nvPicPr>
          <p:cNvPr id="4" name="Picture 3">
            <a:extLst>
              <a:ext uri="{FF2B5EF4-FFF2-40B4-BE49-F238E27FC236}">
                <a16:creationId xmlns:a16="http://schemas.microsoft.com/office/drawing/2014/main" id="{7E4A32E7-FBD8-438D-BBBB-59D41277EA64}"/>
              </a:ext>
            </a:extLst>
          </p:cNvPr>
          <p:cNvPicPr>
            <a:picLocks noChangeAspect="1"/>
          </p:cNvPicPr>
          <p:nvPr/>
        </p:nvPicPr>
        <p:blipFill>
          <a:blip r:embed="rId2"/>
          <a:stretch>
            <a:fillRect/>
          </a:stretch>
        </p:blipFill>
        <p:spPr>
          <a:xfrm>
            <a:off x="3091030" y="57150"/>
            <a:ext cx="8841889" cy="6743700"/>
          </a:xfrm>
          <a:prstGeom prst="rect">
            <a:avLst/>
          </a:prstGeom>
          <a:ln>
            <a:solidFill>
              <a:schemeClr val="accent1"/>
            </a:solidFill>
          </a:ln>
        </p:spPr>
      </p:pic>
    </p:spTree>
    <p:extLst>
      <p:ext uri="{BB962C8B-B14F-4D97-AF65-F5344CB8AC3E}">
        <p14:creationId xmlns:p14="http://schemas.microsoft.com/office/powerpoint/2010/main" val="903587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BAE8-4C17-40A3-A81B-BB257466B4B8}"/>
              </a:ext>
            </a:extLst>
          </p:cNvPr>
          <p:cNvSpPr>
            <a:spLocks noGrp="1"/>
          </p:cNvSpPr>
          <p:nvPr>
            <p:ph type="title"/>
          </p:nvPr>
        </p:nvSpPr>
        <p:spPr>
          <a:xfrm>
            <a:off x="7315200" y="6070124"/>
            <a:ext cx="4766310" cy="787876"/>
          </a:xfrm>
          <a:solidFill>
            <a:schemeClr val="bg1"/>
          </a:solidFill>
        </p:spPr>
        <p:txBody>
          <a:bodyPr>
            <a:normAutofit/>
          </a:bodyPr>
          <a:lstStyle/>
          <a:p>
            <a:r>
              <a:rPr lang="en-US" sz="2000" cap="none" dirty="0">
                <a:solidFill>
                  <a:srgbClr val="C00000"/>
                </a:solidFill>
                <a:latin typeface="Arial" panose="020B0604020202020204" pitchFamily="34" charset="0"/>
                <a:cs typeface="Arial" panose="020B0604020202020204" pitchFamily="34" charset="0"/>
              </a:rPr>
              <a:t>Roth’s spots by fundoscopy</a:t>
            </a:r>
          </a:p>
        </p:txBody>
      </p:sp>
      <p:pic>
        <p:nvPicPr>
          <p:cNvPr id="4" name="Picture 3">
            <a:extLst>
              <a:ext uri="{FF2B5EF4-FFF2-40B4-BE49-F238E27FC236}">
                <a16:creationId xmlns:a16="http://schemas.microsoft.com/office/drawing/2014/main" id="{0010BB16-3468-4CCE-84BA-7611CC2B3779}"/>
              </a:ext>
            </a:extLst>
          </p:cNvPr>
          <p:cNvPicPr>
            <a:picLocks noChangeAspect="1"/>
          </p:cNvPicPr>
          <p:nvPr/>
        </p:nvPicPr>
        <p:blipFill>
          <a:blip r:embed="rId2"/>
          <a:stretch>
            <a:fillRect/>
          </a:stretch>
        </p:blipFill>
        <p:spPr>
          <a:xfrm>
            <a:off x="6800850" y="365125"/>
            <a:ext cx="5280660" cy="5704999"/>
          </a:xfrm>
          <a:prstGeom prst="rect">
            <a:avLst/>
          </a:prstGeom>
        </p:spPr>
      </p:pic>
      <p:pic>
        <p:nvPicPr>
          <p:cNvPr id="5" name="Picture 4">
            <a:extLst>
              <a:ext uri="{FF2B5EF4-FFF2-40B4-BE49-F238E27FC236}">
                <a16:creationId xmlns:a16="http://schemas.microsoft.com/office/drawing/2014/main" id="{B1A321D9-85D7-4954-AADC-5CA477943125}"/>
              </a:ext>
            </a:extLst>
          </p:cNvPr>
          <p:cNvPicPr>
            <a:picLocks noChangeAspect="1"/>
          </p:cNvPicPr>
          <p:nvPr/>
        </p:nvPicPr>
        <p:blipFill rotWithShape="1">
          <a:blip r:embed="rId3"/>
          <a:srcRect l="61891"/>
          <a:stretch/>
        </p:blipFill>
        <p:spPr>
          <a:xfrm>
            <a:off x="3909060" y="365125"/>
            <a:ext cx="2609859" cy="3931920"/>
          </a:xfrm>
          <a:prstGeom prst="rect">
            <a:avLst/>
          </a:prstGeom>
        </p:spPr>
      </p:pic>
      <p:sp>
        <p:nvSpPr>
          <p:cNvPr id="6" name="Rectangle 5">
            <a:extLst>
              <a:ext uri="{FF2B5EF4-FFF2-40B4-BE49-F238E27FC236}">
                <a16:creationId xmlns:a16="http://schemas.microsoft.com/office/drawing/2014/main" id="{E0A9BEDD-2FF2-43FA-81F7-DB26FCEDA457}"/>
              </a:ext>
            </a:extLst>
          </p:cNvPr>
          <p:cNvSpPr/>
          <p:nvPr/>
        </p:nvSpPr>
        <p:spPr>
          <a:xfrm>
            <a:off x="3884295" y="4304903"/>
            <a:ext cx="3135630" cy="1477328"/>
          </a:xfrm>
          <a:prstGeom prst="rect">
            <a:avLst/>
          </a:prstGeom>
        </p:spPr>
        <p:txBody>
          <a:bodyPr wrap="square">
            <a:spAutoFit/>
          </a:bodyPr>
          <a:lstStyle/>
          <a:p>
            <a:r>
              <a:rPr lang="en-US" dirty="0">
                <a:solidFill>
                  <a:srgbClr val="FF0000"/>
                </a:solidFill>
                <a:latin typeface="ArialRoundedMTBold"/>
              </a:rPr>
              <a:t>Splinter Hemorrhage </a:t>
            </a:r>
            <a:r>
              <a:rPr lang="en-US" dirty="0">
                <a:solidFill>
                  <a:srgbClr val="000000"/>
                </a:solidFill>
                <a:latin typeface="ArialRoundedMTBold"/>
              </a:rPr>
              <a:t>tiny blood clots that tend to run vertically under the nails.</a:t>
            </a:r>
            <a:br>
              <a:rPr lang="en-US" dirty="0">
                <a:solidFill>
                  <a:srgbClr val="000000"/>
                </a:solidFill>
                <a:latin typeface="ArialRoundedMTBold"/>
              </a:rPr>
            </a:br>
            <a:br>
              <a:rPr lang="en-US" dirty="0">
                <a:solidFill>
                  <a:srgbClr val="000000"/>
                </a:solidFill>
                <a:latin typeface="ArialRoundedMTBold"/>
              </a:rPr>
            </a:br>
            <a:endParaRPr lang="en-US" dirty="0"/>
          </a:p>
        </p:txBody>
      </p:sp>
      <p:pic>
        <p:nvPicPr>
          <p:cNvPr id="7" name="Picture 6">
            <a:extLst>
              <a:ext uri="{FF2B5EF4-FFF2-40B4-BE49-F238E27FC236}">
                <a16:creationId xmlns:a16="http://schemas.microsoft.com/office/drawing/2014/main" id="{51D8A96B-2CF0-4D6B-AC5C-6218149E6ED6}"/>
              </a:ext>
            </a:extLst>
          </p:cNvPr>
          <p:cNvPicPr>
            <a:picLocks noChangeAspect="1"/>
          </p:cNvPicPr>
          <p:nvPr/>
        </p:nvPicPr>
        <p:blipFill>
          <a:blip r:embed="rId4"/>
          <a:stretch>
            <a:fillRect/>
          </a:stretch>
        </p:blipFill>
        <p:spPr>
          <a:xfrm>
            <a:off x="110490" y="365125"/>
            <a:ext cx="3737610" cy="3931920"/>
          </a:xfrm>
          <a:prstGeom prst="rect">
            <a:avLst/>
          </a:prstGeom>
        </p:spPr>
      </p:pic>
      <p:sp>
        <p:nvSpPr>
          <p:cNvPr id="8" name="Rectangle 7">
            <a:extLst>
              <a:ext uri="{FF2B5EF4-FFF2-40B4-BE49-F238E27FC236}">
                <a16:creationId xmlns:a16="http://schemas.microsoft.com/office/drawing/2014/main" id="{AF23311B-44A9-4DFF-8C02-EF65E11BC223}"/>
              </a:ext>
            </a:extLst>
          </p:cNvPr>
          <p:cNvSpPr/>
          <p:nvPr/>
        </p:nvSpPr>
        <p:spPr>
          <a:xfrm>
            <a:off x="0" y="4304903"/>
            <a:ext cx="6096000" cy="923330"/>
          </a:xfrm>
          <a:prstGeom prst="rect">
            <a:avLst/>
          </a:prstGeom>
        </p:spPr>
        <p:txBody>
          <a:bodyPr>
            <a:spAutoFit/>
          </a:bodyPr>
          <a:lstStyle/>
          <a:p>
            <a:r>
              <a:rPr lang="en-US" dirty="0">
                <a:solidFill>
                  <a:srgbClr val="FF0000"/>
                </a:solidFill>
                <a:latin typeface="ArialRoundedMTBold"/>
              </a:rPr>
              <a:t>Subconjunctival Hemorrhages</a:t>
            </a:r>
            <a:br>
              <a:rPr lang="en-US" dirty="0">
                <a:solidFill>
                  <a:srgbClr val="FF0000"/>
                </a:solidFill>
                <a:latin typeface="ArialRoundedMTBold"/>
              </a:rPr>
            </a:br>
            <a:br>
              <a:rPr lang="en-US" dirty="0">
                <a:solidFill>
                  <a:srgbClr val="FF0000"/>
                </a:solidFill>
                <a:latin typeface="ArialRoundedMTBold"/>
              </a:rPr>
            </a:br>
            <a:endParaRPr lang="en-US" dirty="0"/>
          </a:p>
        </p:txBody>
      </p:sp>
    </p:spTree>
    <p:extLst>
      <p:ext uri="{BB962C8B-B14F-4D97-AF65-F5344CB8AC3E}">
        <p14:creationId xmlns:p14="http://schemas.microsoft.com/office/powerpoint/2010/main" val="2295643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2EC83-83A3-4431-9E15-3B5DD18C0A23}"/>
              </a:ext>
            </a:extLst>
          </p:cNvPr>
          <p:cNvSpPr>
            <a:spLocks noGrp="1"/>
          </p:cNvSpPr>
          <p:nvPr>
            <p:ph type="title"/>
          </p:nvPr>
        </p:nvSpPr>
        <p:spPr>
          <a:xfrm>
            <a:off x="431481" y="281978"/>
            <a:ext cx="11329035" cy="1325563"/>
          </a:xfrm>
        </p:spPr>
        <p:txBody>
          <a:bodyPr>
            <a:noAutofit/>
          </a:bodyPr>
          <a:lstStyle/>
          <a:p>
            <a:pPr algn="ctr"/>
            <a:r>
              <a:rPr lang="en-US" sz="3200" b="1" dirty="0">
                <a:solidFill>
                  <a:srgbClr val="0070C0"/>
                </a:solidFill>
                <a:latin typeface="Arial" panose="020B0604020202020204" pitchFamily="34" charset="0"/>
                <a:cs typeface="Arial" panose="020B0604020202020204" pitchFamily="34" charset="0"/>
              </a:rPr>
              <a:t>Reasons for abandoning the use of antibiotic</a:t>
            </a:r>
            <a:br>
              <a:rPr lang="en-US" sz="3200" b="1" dirty="0">
                <a:solidFill>
                  <a:srgbClr val="0070C0"/>
                </a:solidFill>
                <a:latin typeface="Arial" panose="020B0604020202020204" pitchFamily="34" charset="0"/>
                <a:cs typeface="Arial" panose="020B0604020202020204" pitchFamily="34" charset="0"/>
              </a:rPr>
            </a:br>
            <a:r>
              <a:rPr lang="en-US" sz="3200" b="1" dirty="0">
                <a:solidFill>
                  <a:srgbClr val="0070C0"/>
                </a:solidFill>
                <a:latin typeface="Arial" panose="020B0604020202020204" pitchFamily="34" charset="0"/>
                <a:cs typeface="Arial" panose="020B0604020202020204" pitchFamily="34" charset="0"/>
              </a:rPr>
              <a:t>prophylaxis for endocarditis:</a:t>
            </a:r>
          </a:p>
        </p:txBody>
      </p:sp>
      <p:sp>
        <p:nvSpPr>
          <p:cNvPr id="5" name="Rectangle 4">
            <a:extLst>
              <a:ext uri="{FF2B5EF4-FFF2-40B4-BE49-F238E27FC236}">
                <a16:creationId xmlns:a16="http://schemas.microsoft.com/office/drawing/2014/main" id="{3F04FA76-E9F9-4247-9CFE-154BC2004393}"/>
              </a:ext>
            </a:extLst>
          </p:cNvPr>
          <p:cNvSpPr/>
          <p:nvPr/>
        </p:nvSpPr>
        <p:spPr>
          <a:xfrm>
            <a:off x="431482" y="1853268"/>
            <a:ext cx="11329035" cy="4524315"/>
          </a:xfrm>
          <a:prstGeom prst="rect">
            <a:avLst/>
          </a:prstGeom>
          <a:solidFill>
            <a:srgbClr val="CCECFF"/>
          </a:solidFill>
        </p:spPr>
        <p:txBody>
          <a:bodyPr wrap="square">
            <a:spAutoFit/>
          </a:bodyPr>
          <a:lstStyle/>
          <a:p>
            <a:r>
              <a:rPr lang="en-US" sz="2400" dirty="0">
                <a:latin typeface="Arial" panose="020B0604020202020204" pitchFamily="34" charset="0"/>
                <a:cs typeface="Arial" panose="020B0604020202020204" pitchFamily="34" charset="0"/>
              </a:rPr>
              <a:t>1. There is no consistent association between dental procedures and an increased risk of infective endocarditis, Bacteremia associated with dental procedures is no greater than that from toothbrushing.</a:t>
            </a:r>
          </a:p>
          <a:p>
            <a:r>
              <a:rPr lang="en-US" sz="2400" dirty="0">
                <a:latin typeface="Arial" panose="020B0604020202020204" pitchFamily="34" charset="0"/>
                <a:cs typeface="Arial" panose="020B0604020202020204" pitchFamily="34" charset="0"/>
              </a:rPr>
              <a:t>Regular toothbrushing almost certainly presents a greater risk of infective endocarditis than a single dental procedure because of repetitive exposure to </a:t>
            </a:r>
            <a:r>
              <a:rPr lang="en-US" sz="2400" dirty="0" err="1">
                <a:latin typeface="Arial" panose="020B0604020202020204" pitchFamily="34" charset="0"/>
                <a:cs typeface="Arial" panose="020B0604020202020204" pitchFamily="34" charset="0"/>
              </a:rPr>
              <a:t>bacteraemia</a:t>
            </a:r>
            <a:r>
              <a:rPr lang="en-US" sz="2400" dirty="0">
                <a:latin typeface="Arial" panose="020B0604020202020204" pitchFamily="34" charset="0"/>
                <a:cs typeface="Arial" panose="020B0604020202020204" pitchFamily="34" charset="0"/>
              </a:rPr>
              <a: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2. Prophylactic antibiotic regimens fail in some instances.</a:t>
            </a:r>
          </a:p>
          <a:p>
            <a:r>
              <a:rPr lang="en-US" sz="2400" dirty="0">
                <a:latin typeface="Arial" panose="020B0604020202020204" pitchFamily="34" charset="0"/>
                <a:cs typeface="Arial" panose="020B0604020202020204" pitchFamily="34" charset="0"/>
              </a:rPr>
              <a:t>3. Adverse reactions to antimicrobials are possible</a:t>
            </a:r>
          </a:p>
          <a:p>
            <a:r>
              <a:rPr lang="en-US" sz="2400" dirty="0">
                <a:latin typeface="Arial" panose="020B0604020202020204" pitchFamily="34" charset="0"/>
                <a:cs typeface="Arial" panose="020B0604020202020204" pitchFamily="34" charset="0"/>
              </a:rPr>
              <a:t>4. The cost-effectiveness of prophylaxis is questionable</a:t>
            </a:r>
          </a:p>
          <a:p>
            <a:r>
              <a:rPr lang="en-US" sz="2400" dirty="0">
                <a:latin typeface="Arial" panose="020B0604020202020204" pitchFamily="34" charset="0"/>
                <a:cs typeface="Arial" panose="020B0604020202020204" pitchFamily="34" charset="0"/>
              </a:rPr>
              <a:t>5. There is an increased risk of resistant bacteria in society</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3794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A9952D-E022-4B68-A0ED-B29607CED11B}"/>
              </a:ext>
            </a:extLst>
          </p:cNvPr>
          <p:cNvSpPr>
            <a:spLocks noGrp="1"/>
          </p:cNvSpPr>
          <p:nvPr>
            <p:ph idx="1"/>
          </p:nvPr>
        </p:nvSpPr>
        <p:spPr>
          <a:xfrm>
            <a:off x="963930" y="2857500"/>
            <a:ext cx="10515600" cy="2937510"/>
          </a:xfrm>
          <a:solidFill>
            <a:srgbClr val="CCECFF"/>
          </a:solidFill>
        </p:spPr>
        <p:txBody>
          <a:bodyPr/>
          <a:lstStyle/>
          <a:p>
            <a:pPr marL="0" indent="0">
              <a:buNone/>
            </a:pPr>
            <a:r>
              <a:rPr lang="en-US" sz="2800" dirty="0">
                <a:latin typeface="Arial" panose="020B0604020202020204" pitchFamily="34" charset="0"/>
                <a:cs typeface="Arial" panose="020B0604020202020204" pitchFamily="34" charset="0"/>
              </a:rPr>
              <a:t>Diseases Society of America and Pediatric Infectious Diseases Society, recommended prophylaxis, but in only high-risk circumstances:</a:t>
            </a:r>
          </a:p>
          <a:p>
            <a:pPr marL="685800" indent="-285750">
              <a:buFont typeface="+mj-lt"/>
              <a:buAutoNum type="arabicPeriod"/>
            </a:pPr>
            <a:r>
              <a:rPr lang="en-US" sz="2800" dirty="0">
                <a:latin typeface="Arial" panose="020B0604020202020204" pitchFamily="34" charset="0"/>
                <a:cs typeface="Arial" panose="020B0604020202020204" pitchFamily="34" charset="0"/>
              </a:rPr>
              <a:t> History of IE</a:t>
            </a:r>
          </a:p>
          <a:p>
            <a:pPr marL="685800" indent="-285750">
              <a:buFont typeface="+mj-lt"/>
              <a:buAutoNum type="arabicPeriod"/>
            </a:pPr>
            <a:r>
              <a:rPr lang="en-US" sz="2800" dirty="0">
                <a:latin typeface="Arial" panose="020B0604020202020204" pitchFamily="34" charset="0"/>
                <a:cs typeface="Arial" panose="020B0604020202020204" pitchFamily="34" charset="0"/>
              </a:rPr>
              <a:t> Artificial heart valves</a:t>
            </a:r>
          </a:p>
          <a:p>
            <a:pPr marL="685800" indent="-285750">
              <a:buFont typeface="+mj-lt"/>
              <a:buAutoNum type="arabicPeriod"/>
            </a:pPr>
            <a:endParaRPr lang="en-US" dirty="0"/>
          </a:p>
          <a:p>
            <a:pPr marL="685800" indent="-285750">
              <a:buFont typeface="+mj-lt"/>
              <a:buAutoNum type="arabicPeriod"/>
            </a:pPr>
            <a:endParaRPr lang="en-US" dirty="0"/>
          </a:p>
        </p:txBody>
      </p:sp>
      <p:sp>
        <p:nvSpPr>
          <p:cNvPr id="4" name="TextBox 3">
            <a:extLst>
              <a:ext uri="{FF2B5EF4-FFF2-40B4-BE49-F238E27FC236}">
                <a16:creationId xmlns:a16="http://schemas.microsoft.com/office/drawing/2014/main" id="{9559734A-55E7-4AD5-A7DC-D3EDCF6F558E}"/>
              </a:ext>
            </a:extLst>
          </p:cNvPr>
          <p:cNvSpPr txBox="1"/>
          <p:nvPr/>
        </p:nvSpPr>
        <p:spPr>
          <a:xfrm>
            <a:off x="4137660" y="400050"/>
            <a:ext cx="3209533" cy="2215991"/>
          </a:xfrm>
          <a:prstGeom prst="rect">
            <a:avLst/>
          </a:prstGeom>
          <a:noFill/>
        </p:spPr>
        <p:txBody>
          <a:bodyPr wrap="none" rtlCol="0">
            <a:spAutoFit/>
          </a:bodyPr>
          <a:lstStyle/>
          <a:p>
            <a:r>
              <a:rPr lang="en-US" sz="13800" b="1" dirty="0">
                <a:solidFill>
                  <a:srgbClr val="0070C0"/>
                </a:solidFill>
              </a:rPr>
              <a:t>BUT</a:t>
            </a:r>
          </a:p>
        </p:txBody>
      </p:sp>
    </p:spTree>
    <p:extLst>
      <p:ext uri="{BB962C8B-B14F-4D97-AF65-F5344CB8AC3E}">
        <p14:creationId xmlns:p14="http://schemas.microsoft.com/office/powerpoint/2010/main" val="16165776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TotalTime>
  <Words>574</Words>
  <Application>Microsoft Office PowerPoint</Application>
  <PresentationFormat>Widescreen</PresentationFormat>
  <Paragraphs>42</Paragraphs>
  <Slides>11</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ArialRoundedMTBold</vt:lpstr>
      <vt:lpstr>Calibri</vt:lpstr>
      <vt:lpstr>Calibri Light</vt:lpstr>
      <vt:lpstr>Sitka Banner</vt:lpstr>
      <vt:lpstr>Office Theme</vt:lpstr>
      <vt:lpstr>Prosthetic heart valve</vt:lpstr>
      <vt:lpstr>Prosthetic heart valve or Artificial Heart Valve</vt:lpstr>
      <vt:lpstr>Prosthetic heart valve or Artificial Heart Valve</vt:lpstr>
      <vt:lpstr>PowerPoint Presentation</vt:lpstr>
      <vt:lpstr>PowerPoint Presentation</vt:lpstr>
      <vt:lpstr>Signs  and  symptoms</vt:lpstr>
      <vt:lpstr>Roth’s spots by fundoscopy</vt:lpstr>
      <vt:lpstr>Reasons for abandoning the use of antibiotic prophylaxis for endocarditis: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Prosthetic heart valve</dc:title>
  <dc:creator>bayad Jaza</dc:creator>
  <cp:lastModifiedBy>bayad Jaza</cp:lastModifiedBy>
  <cp:revision>4</cp:revision>
  <dcterms:created xsi:type="dcterms:W3CDTF">2022-02-25T17:26:37Z</dcterms:created>
  <dcterms:modified xsi:type="dcterms:W3CDTF">2022-02-25T17:52:43Z</dcterms:modified>
</cp:coreProperties>
</file>